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2"/>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464" r:id="rId70"/>
    <p:sldId id="465" r:id="rId71"/>
    <p:sldId id="466" r:id="rId72"/>
    <p:sldId id="471" r:id="rId73"/>
    <p:sldId id="274" r:id="rId74"/>
    <p:sldId id="484" r:id="rId75"/>
    <p:sldId id="485" r:id="rId76"/>
    <p:sldId id="483" r:id="rId77"/>
    <p:sldId id="437" r:id="rId78"/>
    <p:sldId id="436" r:id="rId79"/>
    <p:sldId id="477" r:id="rId80"/>
    <p:sldId id="435" r:id="rId81"/>
    <p:sldId id="474" r:id="rId82"/>
    <p:sldId id="476" r:id="rId83"/>
    <p:sldId id="475" r:id="rId84"/>
    <p:sldId id="473" r:id="rId85"/>
    <p:sldId id="472" r:id="rId86"/>
    <p:sldId id="300" r:id="rId87"/>
    <p:sldId id="450" r:id="rId88"/>
    <p:sldId id="278" r:id="rId89"/>
    <p:sldId id="438" r:id="rId90"/>
    <p:sldId id="441" r:id="rId91"/>
    <p:sldId id="279" r:id="rId92"/>
    <p:sldId id="439" r:id="rId93"/>
    <p:sldId id="440" r:id="rId94"/>
    <p:sldId id="384" r:id="rId95"/>
    <p:sldId id="479" r:id="rId96"/>
    <p:sldId id="480" r:id="rId97"/>
    <p:sldId id="481" r:id="rId98"/>
    <p:sldId id="482" r:id="rId99"/>
    <p:sldId id="478" r:id="rId100"/>
    <p:sldId id="488" r:id="rId101"/>
    <p:sldId id="385" r:id="rId102"/>
    <p:sldId id="444" r:id="rId103"/>
    <p:sldId id="445" r:id="rId104"/>
    <p:sldId id="497" r:id="rId105"/>
    <p:sldId id="452" r:id="rId106"/>
    <p:sldId id="446" r:id="rId107"/>
    <p:sldId id="487" r:id="rId108"/>
    <p:sldId id="486" r:id="rId109"/>
    <p:sldId id="451" r:id="rId110"/>
    <p:sldId id="496" r:id="rId111"/>
    <p:sldId id="499" r:id="rId112"/>
    <p:sldId id="498" r:id="rId113"/>
    <p:sldId id="457" r:id="rId114"/>
    <p:sldId id="468" r:id="rId115"/>
    <p:sldId id="469" r:id="rId116"/>
    <p:sldId id="467" r:id="rId117"/>
    <p:sldId id="463" r:id="rId118"/>
    <p:sldId id="489" r:id="rId119"/>
    <p:sldId id="490" r:id="rId120"/>
    <p:sldId id="491" r:id="rId121"/>
    <p:sldId id="492" r:id="rId122"/>
    <p:sldId id="493" r:id="rId123"/>
    <p:sldId id="494" r:id="rId124"/>
    <p:sldId id="495" r:id="rId125"/>
    <p:sldId id="386" r:id="rId126"/>
    <p:sldId id="500" r:id="rId127"/>
    <p:sldId id="501" r:id="rId128"/>
    <p:sldId id="510" r:id="rId129"/>
    <p:sldId id="456" r:id="rId130"/>
    <p:sldId id="511" r:id="rId131"/>
    <p:sldId id="455" r:id="rId132"/>
    <p:sldId id="507" r:id="rId133"/>
    <p:sldId id="506" r:id="rId134"/>
    <p:sldId id="509" r:id="rId135"/>
    <p:sldId id="454" r:id="rId136"/>
    <p:sldId id="502" r:id="rId137"/>
    <p:sldId id="503" r:id="rId138"/>
    <p:sldId id="453" r:id="rId139"/>
    <p:sldId id="512" r:id="rId140"/>
    <p:sldId id="375"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00D0"/>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9/22/2020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9/22/2020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9/22/2020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9/22/2020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9/22/2020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2.wdp"/></Relationships>
</file>

<file path=ppt/slides/_rels/slide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2.wdp"/></Relationships>
</file>

<file path=ppt/slides/_rels/slide1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2.wdp"/></Relationships>
</file>

<file path=ppt/slides/_rels/slide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2.wdp"/></Relationships>
</file>

<file path=ppt/slides/_rels/slide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2.wdp"/></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2.wdp"/></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2.wdp"/></Relationships>
</file>

<file path=ppt/slides/_rels/slide1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2.wdp"/></Relationships>
</file>

<file path=ppt/slides/_rels/slide1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2.wdp"/></Relationships>
</file>

<file path=ppt/slides/_rels/slide1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2.wdp"/></Relationships>
</file>

<file path=ppt/slides/_rels/slide1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2.wdp"/></Relationships>
</file>

<file path=ppt/slides/_rels/slide1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2.wdp"/></Relationships>
</file>

<file path=ppt/slides/_rels/slide1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 Class Exercises</a:t>
            </a:r>
          </a:p>
          <a:p>
            <a:pPr marL="971550" lvl="1" indent="-514350">
              <a:buFont typeface="+mj-lt"/>
              <a:buAutoNum type="arabicParenR" startAt="4"/>
            </a:pPr>
            <a:r>
              <a:rPr lang="en-US" dirty="0"/>
              <a:t>Create a function with an input of a list of integers.  The output is a list, with each value squared.  The function must contain a loop or a list comprehension. </a:t>
            </a:r>
          </a:p>
          <a:p>
            <a:pPr marL="971550" lvl="1" indent="-514350">
              <a:buFont typeface="+mj-lt"/>
              <a:buAutoNum type="arabicParenR" startAt="4"/>
            </a:pPr>
            <a:r>
              <a:rPr lang="en-US" dirty="0"/>
              <a:t>Create a function that concatenates all of the elements in a list of strings, separated by a space. Utilize two functions for this problem, one of them being the function from exercise (3).</a:t>
            </a:r>
          </a:p>
        </p:txBody>
      </p:sp>
    </p:spTree>
    <p:extLst>
      <p:ext uri="{BB962C8B-B14F-4D97-AF65-F5344CB8AC3E}">
        <p14:creationId xmlns:p14="http://schemas.microsoft.com/office/powerpoint/2010/main" val="1031560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hardcode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access with open() or with?</a:t>
            </a:r>
          </a:p>
        </p:txBody>
      </p:sp>
    </p:spTree>
    <p:extLst>
      <p:ext uri="{BB962C8B-B14F-4D97-AF65-F5344CB8AC3E}">
        <p14:creationId xmlns:p14="http://schemas.microsoft.com/office/powerpoint/2010/main" val="2142944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How do I access data from files?</a:t>
            </a:r>
          </a:p>
          <a:p>
            <a:pPr lvl="1"/>
            <a:r>
              <a:rPr lang="en-US" dirty="0"/>
              <a:t>open Command</a:t>
            </a:r>
          </a:p>
          <a:p>
            <a:pPr lvl="2"/>
            <a:r>
              <a:rPr lang="en-US" dirty="0"/>
              <a:t>open(</a:t>
            </a:r>
            <a:r>
              <a:rPr lang="en-US" dirty="0" err="1"/>
              <a:t>filepath,mode</a:t>
            </a:r>
            <a:r>
              <a:rPr lang="en-US" dirty="0"/>
              <a:t>)</a:t>
            </a:r>
          </a:p>
          <a:p>
            <a:pPr lvl="3"/>
            <a:r>
              <a:rPr lang="en-US" dirty="0" err="1">
                <a:latin typeface="Consolas" panose="020B0609020204030204" pitchFamily="49" charset="0"/>
              </a:rPr>
              <a:t>fileHandle</a:t>
            </a:r>
            <a:r>
              <a:rPr lang="en-US" dirty="0">
                <a:latin typeface="Consolas" panose="020B0609020204030204" pitchFamily="49" charset="0"/>
              </a:rPr>
              <a:t> = open(</a:t>
            </a:r>
            <a:r>
              <a:rPr lang="en-US" dirty="0" err="1">
                <a:latin typeface="Consolas" panose="020B0609020204030204" pitchFamily="49" charset="0"/>
              </a:rPr>
              <a:t>filePath,mode</a:t>
            </a:r>
            <a:r>
              <a:rPr lang="en-US" dirty="0">
                <a:latin typeface="Consolas" panose="020B0609020204030204" pitchFamily="49" charset="0"/>
              </a:rPr>
              <a:t>=“mode”)</a:t>
            </a:r>
          </a:p>
          <a:p>
            <a:pPr lvl="2"/>
            <a:r>
              <a:rPr lang="en-US" dirty="0"/>
              <a:t>Requires file to manually be closed</a:t>
            </a:r>
          </a:p>
          <a:p>
            <a:pPr lvl="2"/>
            <a:r>
              <a:rPr lang="en-US" dirty="0"/>
              <a:t>Not preferred method</a:t>
            </a:r>
          </a:p>
          <a:p>
            <a:pPr lvl="1"/>
            <a:r>
              <a:rPr lang="en-US" dirty="0"/>
              <a:t>close() command</a:t>
            </a:r>
          </a:p>
          <a:p>
            <a:pPr lvl="2"/>
            <a:r>
              <a:rPr lang="en-US" dirty="0" err="1">
                <a:latin typeface="Consolas" panose="020B0609020204030204" pitchFamily="49" charset="0"/>
              </a:rPr>
              <a:t>fileHandle.close</a:t>
            </a:r>
            <a:r>
              <a:rPr lang="en-US" dirty="0">
                <a:latin typeface="Consolas" panose="020B0609020204030204" pitchFamily="49" charset="0"/>
              </a:rPr>
              <a:t>()</a:t>
            </a:r>
          </a:p>
          <a:p>
            <a:pPr lvl="3"/>
            <a:endParaRPr lang="en-US" dirty="0"/>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with statement</a:t>
            </a:r>
          </a:p>
          <a:p>
            <a:pPr lvl="2"/>
            <a:r>
              <a:rPr lang="en-US" dirty="0">
                <a:latin typeface="Consolas" panose="020B0609020204030204" pitchFamily="49" charset="0"/>
              </a:rPr>
              <a:t>with open(</a:t>
            </a:r>
            <a:r>
              <a:rPr lang="en-US" dirty="0" err="1">
                <a:latin typeface="Consolas" panose="020B0609020204030204" pitchFamily="49" charset="0"/>
              </a:rPr>
              <a:t>filepath,mode</a:t>
            </a:r>
            <a:r>
              <a:rPr lang="en-US" dirty="0">
                <a:latin typeface="Consolas" panose="020B0609020204030204" pitchFamily="49" charset="0"/>
              </a:rPr>
              <a:t>) as </a:t>
            </a:r>
            <a:r>
              <a:rPr lang="en-US" dirty="0" err="1">
                <a:latin typeface="Consolas" panose="020B0609020204030204" pitchFamily="49" charset="0"/>
              </a:rPr>
              <a:t>fileHandle</a:t>
            </a:r>
            <a:r>
              <a:rPr lang="en-US" dirty="0">
                <a:latin typeface="Consolas" panose="020B0609020204030204" pitchFamily="49" charset="0"/>
              </a:rPr>
              <a:t>:</a:t>
            </a:r>
          </a:p>
          <a:p>
            <a:pPr lvl="2"/>
            <a:r>
              <a:rPr lang="en-US" dirty="0"/>
              <a:t>Using ‘with’ automatically closes file:</a:t>
            </a:r>
          </a:p>
          <a:p>
            <a:pPr lvl="3"/>
            <a:r>
              <a:rPr lang="en-US" dirty="0"/>
              <a:t>After code block finishes executing</a:t>
            </a:r>
          </a:p>
          <a:p>
            <a:pPr lvl="3"/>
            <a:r>
              <a:rPr lang="en-US" dirty="0"/>
              <a:t>Exceptions</a:t>
            </a:r>
          </a:p>
          <a:p>
            <a:pPr lvl="3"/>
            <a:r>
              <a:rPr lang="en-US" dirty="0"/>
              <a:t>Kernel closures</a:t>
            </a:r>
          </a:p>
          <a:p>
            <a:pPr lvl="2"/>
            <a:r>
              <a:rPr lang="en-US" dirty="0"/>
              <a:t>Preferred method</a:t>
            </a:r>
          </a:p>
          <a:p>
            <a:pPr lvl="3"/>
            <a:endParaRPr lang="en-US" dirty="0"/>
          </a:p>
          <a:p>
            <a:pPr lvl="1"/>
            <a:endParaRPr lang="en-US" dirty="0"/>
          </a:p>
        </p:txBody>
      </p:sp>
    </p:spTree>
    <p:extLst>
      <p:ext uri="{BB962C8B-B14F-4D97-AF65-F5344CB8AC3E}">
        <p14:creationId xmlns:p14="http://schemas.microsoft.com/office/powerpoint/2010/main" val="378924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4274444952"/>
              </p:ext>
            </p:extLst>
          </p:nvPr>
        </p:nvGraphicFramePr>
        <p:xfrm>
          <a:off x="781050" y="3124200"/>
          <a:ext cx="7581900" cy="2926080"/>
        </p:xfrm>
        <a:graphic>
          <a:graphicData uri="http://schemas.openxmlformats.org/drawingml/2006/table">
            <a:tbl>
              <a:tblPr/>
              <a:tblGrid>
                <a:gridCol w="1788988">
                  <a:extLst>
                    <a:ext uri="{9D8B030D-6E8A-4147-A177-3AD203B41FA5}">
                      <a16:colId xmlns:a16="http://schemas.microsoft.com/office/drawing/2014/main" val="1325383276"/>
                    </a:ext>
                  </a:extLst>
                </a:gridCol>
                <a:gridCol w="5792912">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Character/Token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What files can Python access with open() or with?</a:t>
            </a:r>
          </a:p>
          <a:p>
            <a:pPr lvl="1"/>
            <a:r>
              <a:rPr lang="en-US" dirty="0"/>
              <a:t>Any text file </a:t>
            </a:r>
          </a:p>
          <a:p>
            <a:pPr lvl="1"/>
            <a:r>
              <a:rPr lang="en-US" dirty="0"/>
              <a:t>How to tell if the file is a text file? </a:t>
            </a:r>
          </a:p>
          <a:p>
            <a:pPr lvl="2"/>
            <a:r>
              <a:rPr lang="en-US" dirty="0"/>
              <a:t>Try opening file with notepad, or other text editor</a:t>
            </a:r>
          </a:p>
          <a:p>
            <a:pPr lvl="2"/>
            <a:r>
              <a:rPr lang="en-US" dirty="0"/>
              <a:t>File should be human-readable</a:t>
            </a:r>
          </a:p>
          <a:p>
            <a:pPr lvl="2"/>
            <a:r>
              <a:rPr lang="en-US" dirty="0"/>
              <a:t>File extension does not necessarily indicate file type</a:t>
            </a:r>
          </a:p>
        </p:txBody>
      </p:sp>
    </p:spTree>
    <p:extLst>
      <p:ext uri="{BB962C8B-B14F-4D97-AF65-F5344CB8AC3E}">
        <p14:creationId xmlns:p14="http://schemas.microsoft.com/office/powerpoint/2010/main" val="550692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What files can Python access with open() or with?</a:t>
            </a:r>
          </a:p>
          <a:p>
            <a:pPr lvl="1"/>
            <a:r>
              <a:rPr lang="en-US" dirty="0"/>
              <a:t>Common file extension examples:</a:t>
            </a:r>
          </a:p>
          <a:p>
            <a:pPr lvl="2"/>
            <a:r>
              <a:rPr lang="en-US" dirty="0"/>
              <a:t>.txt</a:t>
            </a:r>
          </a:p>
          <a:p>
            <a:pPr lvl="2"/>
            <a:r>
              <a:rPr lang="en-US" dirty="0"/>
              <a:t>.csv</a:t>
            </a:r>
          </a:p>
          <a:p>
            <a:pPr lvl="2"/>
            <a:r>
              <a:rPr lang="en-US" dirty="0"/>
              <a:t>.</a:t>
            </a:r>
            <a:r>
              <a:rPr lang="en-US" dirty="0" err="1"/>
              <a:t>tsv</a:t>
            </a:r>
            <a:endParaRPr lang="en-US" dirty="0"/>
          </a:p>
          <a:p>
            <a:pPr lvl="2"/>
            <a:r>
              <a:rPr lang="en-US" dirty="0"/>
              <a:t>.xml</a:t>
            </a:r>
          </a:p>
          <a:p>
            <a:pPr lvl="2"/>
            <a:r>
              <a:rPr lang="en-US" dirty="0"/>
              <a:t>.log</a:t>
            </a:r>
          </a:p>
          <a:p>
            <a:pPr lvl="2"/>
            <a:r>
              <a:rPr lang="en-US" dirty="0"/>
              <a:t>.</a:t>
            </a:r>
            <a:r>
              <a:rPr lang="en-US" dirty="0" err="1"/>
              <a:t>ini</a:t>
            </a:r>
            <a:endParaRPr lang="en-US" dirty="0"/>
          </a:p>
        </p:txBody>
      </p:sp>
    </p:spTree>
    <p:extLst>
      <p:ext uri="{BB962C8B-B14F-4D97-AF65-F5344CB8AC3E}">
        <p14:creationId xmlns:p14="http://schemas.microsoft.com/office/powerpoint/2010/main" val="140184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fontScale="85000" lnSpcReduction="20000"/>
          </a:bodyPr>
          <a:lstStyle/>
          <a:p>
            <a:r>
              <a:rPr lang="en-US" dirty="0"/>
              <a:t>Working with Files</a:t>
            </a:r>
          </a:p>
          <a:p>
            <a:pPr lvl="1"/>
            <a:r>
              <a:rPr lang="en-US" dirty="0">
                <a:solidFill>
                  <a:srgbClr val="FFC000"/>
                </a:solidFill>
              </a:rPr>
              <a:t>What files can Python access with open() or with?</a:t>
            </a:r>
          </a:p>
          <a:p>
            <a:pPr lvl="1"/>
            <a:r>
              <a:rPr lang="en-US" dirty="0"/>
              <a:t>Common programming file extension examples:</a:t>
            </a:r>
          </a:p>
          <a:p>
            <a:pPr lvl="2"/>
            <a:r>
              <a:rPr lang="en-US" dirty="0"/>
              <a:t>.</a:t>
            </a:r>
            <a:r>
              <a:rPr lang="en-US" dirty="0" err="1"/>
              <a:t>py</a:t>
            </a:r>
            <a:endParaRPr lang="en-US" dirty="0"/>
          </a:p>
          <a:p>
            <a:pPr lvl="2"/>
            <a:r>
              <a:rPr lang="en-US" dirty="0"/>
              <a:t>.c</a:t>
            </a:r>
          </a:p>
          <a:p>
            <a:pPr lvl="2"/>
            <a:r>
              <a:rPr lang="en-US" dirty="0"/>
              <a:t>.</a:t>
            </a:r>
            <a:r>
              <a:rPr lang="en-US" dirty="0" err="1"/>
              <a:t>cpp</a:t>
            </a:r>
            <a:endParaRPr lang="en-US" dirty="0"/>
          </a:p>
          <a:p>
            <a:pPr lvl="2"/>
            <a:r>
              <a:rPr lang="en-US" dirty="0"/>
              <a:t>.html</a:t>
            </a:r>
          </a:p>
          <a:p>
            <a:pPr lvl="2"/>
            <a:r>
              <a:rPr lang="en-US" dirty="0"/>
              <a:t>.</a:t>
            </a:r>
            <a:r>
              <a:rPr lang="en-US" dirty="0" err="1"/>
              <a:t>css</a:t>
            </a:r>
            <a:endParaRPr lang="en-US" dirty="0"/>
          </a:p>
          <a:p>
            <a:pPr lvl="2"/>
            <a:r>
              <a:rPr lang="en-US" dirty="0"/>
              <a:t>.</a:t>
            </a:r>
            <a:r>
              <a:rPr lang="en-US" dirty="0" err="1"/>
              <a:t>js</a:t>
            </a:r>
            <a:endParaRPr lang="en-US" dirty="0"/>
          </a:p>
          <a:p>
            <a:pPr lvl="2"/>
            <a:r>
              <a:rPr lang="en-US" dirty="0"/>
              <a:t>.php</a:t>
            </a:r>
          </a:p>
          <a:p>
            <a:pPr lvl="2"/>
            <a:r>
              <a:rPr lang="en-US" dirty="0"/>
              <a:t>.</a:t>
            </a:r>
            <a:r>
              <a:rPr lang="en-US" dirty="0" err="1"/>
              <a:t>sql</a:t>
            </a:r>
            <a:endParaRPr lang="en-US" dirty="0"/>
          </a:p>
          <a:p>
            <a:pPr lvl="2"/>
            <a:r>
              <a:rPr lang="en-US" dirty="0"/>
              <a:t>.bat</a:t>
            </a:r>
          </a:p>
          <a:p>
            <a:pPr lvl="2"/>
            <a:r>
              <a:rPr lang="en-US" dirty="0"/>
              <a:t>.ps1</a:t>
            </a:r>
          </a:p>
          <a:p>
            <a:pPr lvl="2"/>
            <a:r>
              <a:rPr lang="en-US" dirty="0"/>
              <a:t>.</a:t>
            </a:r>
            <a:r>
              <a:rPr lang="en-US" dirty="0" err="1"/>
              <a:t>sh</a:t>
            </a:r>
            <a:endParaRPr lang="en-US" dirty="0"/>
          </a:p>
          <a:p>
            <a:pPr lvl="2"/>
            <a:endParaRPr lang="en-US" dirty="0"/>
          </a:p>
        </p:txBody>
      </p:sp>
    </p:spTree>
    <p:extLst>
      <p:ext uri="{BB962C8B-B14F-4D97-AF65-F5344CB8AC3E}">
        <p14:creationId xmlns:p14="http://schemas.microsoft.com/office/powerpoint/2010/main" val="10067602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Examples at </a:t>
            </a:r>
          </a:p>
          <a:p>
            <a:pPr lvl="2"/>
            <a:r>
              <a:rPr lang="en-US" dirty="0"/>
              <a:t>./Instructional Material/Class Examples/File Access Examples/File Access Examples.py</a:t>
            </a:r>
          </a:p>
          <a:p>
            <a:pPr lvl="2"/>
            <a:r>
              <a:rPr lang="en-US" dirty="0"/>
              <a:t>./Instructional Material/Class Examples/File Access Examples/File Read and Write Examples.py</a:t>
            </a:r>
          </a:p>
          <a:p>
            <a:pPr lvl="2"/>
            <a:endParaRPr lang="en-US" dirty="0"/>
          </a:p>
        </p:txBody>
      </p:sp>
    </p:spTree>
    <p:extLst>
      <p:ext uri="{BB962C8B-B14F-4D97-AF65-F5344CB8AC3E}">
        <p14:creationId xmlns:p14="http://schemas.microsoft.com/office/powerpoint/2010/main" val="2822917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Additional Notes</a:t>
            </a:r>
          </a:p>
          <a:p>
            <a:pPr lvl="1"/>
            <a:r>
              <a:rPr lang="en-US" sz="2400" dirty="0"/>
              <a:t>Using </a:t>
            </a:r>
            <a:r>
              <a:rPr lang="en-US" sz="2400" dirty="0">
                <a:latin typeface="Consolas" panose="020B0609020204030204" pitchFamily="49" charset="0"/>
              </a:rPr>
              <a:t>with</a:t>
            </a:r>
            <a:r>
              <a:rPr lang="en-US" sz="2400" dirty="0"/>
              <a:t> statement will automatically close file once code block has executed</a:t>
            </a:r>
          </a:p>
          <a:p>
            <a:pPr lvl="2"/>
            <a:r>
              <a:rPr lang="en-US" sz="2000" dirty="0"/>
              <a:t>If exception occurs, ‘with’ statement will still close the file</a:t>
            </a:r>
          </a:p>
          <a:p>
            <a:pPr lvl="2"/>
            <a:r>
              <a:rPr lang="en-US" sz="2000" dirty="0"/>
              <a:t>Closing kernel allows file to close</a:t>
            </a:r>
          </a:p>
          <a:p>
            <a:pPr lvl="2"/>
            <a:r>
              <a:rPr lang="en-US" sz="2000" dirty="0"/>
              <a:t>Code halting will keep file open</a:t>
            </a:r>
          </a:p>
          <a:p>
            <a:pPr lvl="3"/>
            <a:r>
              <a:rPr lang="en-US" sz="1600" dirty="0"/>
              <a:t>input() keeps file open</a:t>
            </a:r>
          </a:p>
          <a:p>
            <a:pPr lvl="1"/>
            <a:r>
              <a:rPr lang="en-US" sz="2400" dirty="0"/>
              <a:t>Check if file is still open</a:t>
            </a:r>
          </a:p>
          <a:p>
            <a:pPr lvl="2"/>
            <a:r>
              <a:rPr lang="en-US" sz="2000" dirty="0" err="1"/>
              <a:t>fileHandle.closed</a:t>
            </a:r>
            <a:endParaRPr lang="en-US" sz="2000" dirty="0"/>
          </a:p>
          <a:p>
            <a:pPr lvl="2"/>
            <a:endParaRPr lang="en-US" sz="2000" dirty="0"/>
          </a:p>
          <a:p>
            <a:pPr lvl="2"/>
            <a:endParaRPr lang="en-US" dirty="0"/>
          </a:p>
        </p:txBody>
      </p:sp>
    </p:spTree>
    <p:extLst>
      <p:ext uri="{BB962C8B-B14F-4D97-AF65-F5344CB8AC3E}">
        <p14:creationId xmlns:p14="http://schemas.microsoft.com/office/powerpoint/2010/main" val="312333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Commands Review</a:t>
            </a:r>
          </a:p>
          <a:p>
            <a:pPr lvl="2"/>
            <a:r>
              <a:rPr lang="en-US" dirty="0">
                <a:latin typeface="Consolas" panose="020B0609020204030204" pitchFamily="49" charset="0"/>
              </a:rPr>
              <a:t>with open(</a:t>
            </a:r>
            <a:r>
              <a:rPr lang="en-US" dirty="0" err="1">
                <a:latin typeface="Consolas" panose="020B0609020204030204" pitchFamily="49" charset="0"/>
              </a:rPr>
              <a:t>filepath,mode</a:t>
            </a:r>
            <a:r>
              <a:rPr lang="en-US" dirty="0">
                <a:latin typeface="Consolas" panose="020B0609020204030204" pitchFamily="49" charset="0"/>
              </a:rPr>
              <a:t>) as file:</a:t>
            </a:r>
            <a:endParaRPr lang="en-US" sz="2000" dirty="0"/>
          </a:p>
          <a:p>
            <a:pPr lvl="2"/>
            <a:r>
              <a:rPr lang="en-US" dirty="0" err="1">
                <a:latin typeface="Consolas" panose="020B0609020204030204" pitchFamily="49" charset="0"/>
              </a:rPr>
              <a:t>fileHandle.closed</a:t>
            </a:r>
            <a:endParaRPr lang="en-US" dirty="0">
              <a:latin typeface="Consolas" panose="020B0609020204030204" pitchFamily="49" charset="0"/>
            </a:endParaRPr>
          </a:p>
          <a:p>
            <a:pPr lvl="2"/>
            <a:r>
              <a:rPr lang="en-US" dirty="0" err="1">
                <a:latin typeface="Consolas" panose="020B0609020204030204" pitchFamily="49" charset="0"/>
              </a:rPr>
              <a:t>fileHandle.close</a:t>
            </a:r>
            <a:r>
              <a:rPr lang="en-US" dirty="0">
                <a:latin typeface="Consolas" panose="020B0609020204030204" pitchFamily="49" charset="0"/>
              </a:rPr>
              <a:t>()</a:t>
            </a:r>
          </a:p>
        </p:txBody>
      </p:sp>
    </p:spTree>
    <p:extLst>
      <p:ext uri="{BB962C8B-B14F-4D97-AF65-F5344CB8AC3E}">
        <p14:creationId xmlns:p14="http://schemas.microsoft.com/office/powerpoint/2010/main" val="4236073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lnSpcReduction="10000"/>
          </a:bodyPr>
          <a:lstStyle/>
          <a:p>
            <a:r>
              <a:rPr lang="en-US" dirty="0"/>
              <a:t>Working with Files</a:t>
            </a:r>
          </a:p>
          <a:p>
            <a:pPr lvl="1"/>
            <a:r>
              <a:rPr lang="en-US" dirty="0">
                <a:solidFill>
                  <a:srgbClr val="FFC000"/>
                </a:solidFill>
              </a:rPr>
              <a:t>In-class exercises</a:t>
            </a:r>
          </a:p>
          <a:p>
            <a:pPr marL="914400" lvl="1" indent="-457200">
              <a:buFont typeface="+mj-lt"/>
              <a:buAutoNum type="arabicParenR"/>
            </a:pPr>
            <a:r>
              <a:rPr lang="en-US" sz="2400" dirty="0"/>
              <a:t>Write any string to any file on your system</a:t>
            </a:r>
          </a:p>
          <a:p>
            <a:pPr marL="914400" lvl="1" indent="-457200">
              <a:buFont typeface="+mj-lt"/>
              <a:buAutoNum type="arabicParenR"/>
            </a:pPr>
            <a:r>
              <a:rPr lang="en-US" sz="2400" dirty="0"/>
              <a:t>Add a string to the file created in the first exercise</a:t>
            </a:r>
          </a:p>
          <a:p>
            <a:pPr marL="914400" lvl="1" indent="-457200">
              <a:buFont typeface="+mj-lt"/>
              <a:buAutoNum type="arabicParenR"/>
            </a:pPr>
            <a:r>
              <a:rPr lang="en-US" sz="2400" dirty="0"/>
              <a:t>Read the strings from the file from (2), and write only the second string to a new file</a:t>
            </a:r>
          </a:p>
          <a:p>
            <a:pPr marL="914400" lvl="1" indent="-457200">
              <a:buFont typeface="+mj-lt"/>
              <a:buAutoNum type="arabicParenR"/>
            </a:pPr>
            <a:endParaRPr lang="en-US" sz="2400" dirty="0"/>
          </a:p>
          <a:p>
            <a:pPr lvl="1"/>
            <a:r>
              <a:rPr lang="en-US" dirty="0">
                <a:solidFill>
                  <a:srgbClr val="FFC000"/>
                </a:solidFill>
              </a:rPr>
              <a:t>Helpful Commands</a:t>
            </a:r>
          </a:p>
          <a:p>
            <a:pPr lvl="2"/>
            <a:r>
              <a:rPr lang="en-US" dirty="0">
                <a:latin typeface="Consolas" panose="020B0609020204030204" pitchFamily="49" charset="0"/>
              </a:rPr>
              <a:t>with open(</a:t>
            </a:r>
            <a:r>
              <a:rPr lang="en-US" dirty="0" err="1">
                <a:latin typeface="Consolas" panose="020B0609020204030204" pitchFamily="49" charset="0"/>
              </a:rPr>
              <a:t>filepath,mode</a:t>
            </a:r>
            <a:r>
              <a:rPr lang="en-US" dirty="0">
                <a:latin typeface="Consolas" panose="020B0609020204030204" pitchFamily="49" charset="0"/>
              </a:rPr>
              <a:t>) as file:</a:t>
            </a:r>
            <a:endParaRPr lang="en-US" sz="2000" dirty="0"/>
          </a:p>
          <a:p>
            <a:pPr lvl="2"/>
            <a:r>
              <a:rPr lang="en-US" dirty="0" err="1">
                <a:latin typeface="Consolas" panose="020B0609020204030204" pitchFamily="49" charset="0"/>
              </a:rPr>
              <a:t>fileHandle.closed</a:t>
            </a:r>
            <a:endParaRPr lang="en-US" sz="2000" dirty="0"/>
          </a:p>
          <a:p>
            <a:pPr lvl="2"/>
            <a:endParaRPr lang="en-US" dirty="0"/>
          </a:p>
        </p:txBody>
      </p:sp>
    </p:spTree>
    <p:extLst>
      <p:ext uri="{BB962C8B-B14F-4D97-AF65-F5344CB8AC3E}">
        <p14:creationId xmlns:p14="http://schemas.microsoft.com/office/powerpoint/2010/main" val="3333418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a:t>
            </a:r>
          </a:p>
          <a:p>
            <a:pPr lvl="1"/>
            <a:r>
              <a:rPr lang="en-US" dirty="0"/>
              <a:t>Functions</a:t>
            </a:r>
          </a:p>
          <a:p>
            <a:pPr lvl="2"/>
            <a:r>
              <a:rPr lang="en-US" dirty="0" err="1"/>
              <a:t>Datetime.datetime.Strptime</a:t>
            </a:r>
            <a:r>
              <a:rPr lang="en-US" dirty="0"/>
              <a:t>()</a:t>
            </a:r>
          </a:p>
          <a:p>
            <a:pPr lvl="2"/>
            <a:r>
              <a:rPr lang="en-US" dirty="0" err="1"/>
              <a:t>Datetime.datetime.Strftime</a:t>
            </a:r>
            <a:r>
              <a:rPr lang="en-US" dirty="0"/>
              <a:t>()</a:t>
            </a:r>
          </a:p>
          <a:p>
            <a:pPr lvl="2"/>
            <a:r>
              <a:rPr lang="en-US" dirty="0" err="1"/>
              <a:t>Datetime.timedelta</a:t>
            </a:r>
            <a:endParaRPr lang="en-US" dirty="0"/>
          </a:p>
          <a:p>
            <a:pPr lvl="1"/>
            <a:r>
              <a:rPr lang="en-US" dirty="0"/>
              <a:t>How data is stored</a:t>
            </a:r>
          </a:p>
          <a:p>
            <a:pPr lvl="1"/>
            <a:r>
              <a:rPr lang="en-US" dirty="0"/>
              <a:t>Getting specific parts of a datetime</a:t>
            </a:r>
          </a:p>
          <a:p>
            <a:pPr lvl="2"/>
            <a:r>
              <a:rPr lang="en-US" dirty="0"/>
              <a:t>Hours, days, </a:t>
            </a:r>
            <a:r>
              <a:rPr lang="en-US" dirty="0" err="1"/>
              <a:t>etc</a:t>
            </a:r>
            <a:endParaRPr lang="en-US" dirty="0"/>
          </a:p>
          <a:p>
            <a:pPr lvl="1"/>
            <a:r>
              <a:rPr lang="en-US" dirty="0"/>
              <a:t>Limitations: can only use periods up to a month</a:t>
            </a:r>
          </a:p>
        </p:txBody>
      </p:sp>
    </p:spTree>
    <p:extLst>
      <p:ext uri="{BB962C8B-B14F-4D97-AF65-F5344CB8AC3E}">
        <p14:creationId xmlns:p14="http://schemas.microsoft.com/office/powerpoint/2010/main" val="1561792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err="1"/>
              <a:t>DateUtil</a:t>
            </a:r>
            <a:r>
              <a:rPr lang="en-US" dirty="0"/>
              <a:t> Library</a:t>
            </a:r>
          </a:p>
          <a:p>
            <a:pPr lvl="1"/>
            <a:r>
              <a:rPr lang="en-US" dirty="0"/>
              <a:t>Compatible with datetime library</a:t>
            </a:r>
          </a:p>
          <a:p>
            <a:pPr lvl="2"/>
            <a:r>
              <a:rPr lang="en-US"/>
              <a:t>Same objects</a:t>
            </a:r>
          </a:p>
          <a:p>
            <a:pPr lvl="1"/>
            <a:r>
              <a:rPr lang="en-US" dirty="0" err="1"/>
              <a:t>Dateutil.relativedelta.relativedelta</a:t>
            </a:r>
            <a:r>
              <a:rPr lang="en-US" dirty="0"/>
              <a:t>()</a:t>
            </a:r>
          </a:p>
          <a:p>
            <a:pPr lvl="2"/>
            <a:r>
              <a:rPr lang="en-US" dirty="0"/>
              <a:t>Periods up to a year</a:t>
            </a:r>
          </a:p>
        </p:txBody>
      </p:sp>
    </p:spTree>
    <p:extLst>
      <p:ext uri="{BB962C8B-B14F-4D97-AF65-F5344CB8AC3E}">
        <p14:creationId xmlns:p14="http://schemas.microsoft.com/office/powerpoint/2010/main" val="1561744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2349402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solidFill>
                  <a:schemeClr val="bg1">
                    <a:lumMod val="10000"/>
                  </a:schemeClr>
                </a:solidFill>
              </a:rPr>
              <a:t>Bookmark</a:t>
            </a:r>
          </a:p>
        </p:txBody>
      </p:sp>
    </p:spTree>
    <p:extLst>
      <p:ext uri="{BB962C8B-B14F-4D97-AF65-F5344CB8AC3E}">
        <p14:creationId xmlns:p14="http://schemas.microsoft.com/office/powerpoint/2010/main" val="22703874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Overview</a:t>
            </a:r>
          </a:p>
          <a:p>
            <a:pPr lvl="1"/>
            <a:r>
              <a:rPr lang="en-US" dirty="0"/>
              <a:t>Variables and datatypes</a:t>
            </a:r>
          </a:p>
          <a:p>
            <a:pPr lvl="1"/>
            <a:r>
              <a:rPr lang="en-US" dirty="0"/>
              <a:t>Collections</a:t>
            </a:r>
          </a:p>
          <a:p>
            <a:pPr lvl="1"/>
            <a:r>
              <a:rPr lang="en-US" dirty="0"/>
              <a:t>Conditional Statements/Branching Statements</a:t>
            </a:r>
          </a:p>
          <a:p>
            <a:pPr lvl="1"/>
            <a:r>
              <a:rPr lang="en-US" dirty="0"/>
              <a:t>Loops</a:t>
            </a:r>
          </a:p>
          <a:p>
            <a:pPr lvl="1"/>
            <a:r>
              <a:rPr lang="en-US" dirty="0"/>
              <a:t>Functions</a:t>
            </a:r>
          </a:p>
          <a:p>
            <a:pPr lvl="1"/>
            <a:r>
              <a:rPr lang="en-US" dirty="0"/>
              <a:t>Working with Files</a:t>
            </a:r>
          </a:p>
        </p:txBody>
      </p:sp>
    </p:spTree>
    <p:extLst>
      <p:ext uri="{BB962C8B-B14F-4D97-AF65-F5344CB8AC3E}">
        <p14:creationId xmlns:p14="http://schemas.microsoft.com/office/powerpoint/2010/main" val="112640966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Variables and datatypes</a:t>
            </a:r>
          </a:p>
          <a:p>
            <a:pPr lvl="1"/>
            <a:r>
              <a:rPr lang="en-US" dirty="0"/>
              <a:t>Holds a specific value/set of values</a:t>
            </a:r>
          </a:p>
          <a:p>
            <a:pPr lvl="1"/>
            <a:r>
              <a:rPr lang="en-US" dirty="0"/>
              <a:t>Int</a:t>
            </a:r>
          </a:p>
          <a:p>
            <a:pPr lvl="1"/>
            <a:r>
              <a:rPr lang="en-US" dirty="0"/>
              <a:t>Float</a:t>
            </a:r>
          </a:p>
          <a:p>
            <a:pPr lvl="1"/>
            <a:r>
              <a:rPr lang="en-US" dirty="0"/>
              <a:t>Str</a:t>
            </a:r>
          </a:p>
          <a:p>
            <a:pPr lvl="1"/>
            <a:r>
              <a:rPr lang="en-US" dirty="0"/>
              <a:t>Datetime</a:t>
            </a:r>
          </a:p>
          <a:p>
            <a:pPr lvl="1"/>
            <a:endParaRPr lang="en-US" dirty="0"/>
          </a:p>
        </p:txBody>
      </p:sp>
    </p:spTree>
    <p:extLst>
      <p:ext uri="{BB962C8B-B14F-4D97-AF65-F5344CB8AC3E}">
        <p14:creationId xmlns:p14="http://schemas.microsoft.com/office/powerpoint/2010/main" val="33451342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Tuples</a:t>
            </a:r>
          </a:p>
          <a:p>
            <a:pPr lvl="1"/>
            <a:r>
              <a:rPr lang="en-US" dirty="0"/>
              <a:t>Lists</a:t>
            </a:r>
          </a:p>
          <a:p>
            <a:pPr lvl="1"/>
            <a:r>
              <a:rPr lang="en-US" dirty="0"/>
              <a:t>Dictionaries</a:t>
            </a:r>
          </a:p>
        </p:txBody>
      </p:sp>
    </p:spTree>
    <p:extLst>
      <p:ext uri="{BB962C8B-B14F-4D97-AF65-F5344CB8AC3E}">
        <p14:creationId xmlns:p14="http://schemas.microsoft.com/office/powerpoint/2010/main" val="45822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Conditional Statements/Branching Statements</a:t>
            </a:r>
          </a:p>
          <a:p>
            <a:pPr lvl="1"/>
            <a:r>
              <a:rPr lang="en-US" dirty="0"/>
              <a:t>Executes a set of code based on criteria</a:t>
            </a:r>
          </a:p>
          <a:p>
            <a:pPr lvl="1"/>
            <a:r>
              <a:rPr lang="en-US" dirty="0"/>
              <a:t>Allows a computer to make decisions</a:t>
            </a:r>
          </a:p>
          <a:p>
            <a:pPr lvl="1"/>
            <a:r>
              <a:rPr lang="en-US" dirty="0"/>
              <a:t>Can allow/prevent certain pathways of code</a:t>
            </a:r>
          </a:p>
        </p:txBody>
      </p:sp>
    </p:spTree>
    <p:extLst>
      <p:ext uri="{BB962C8B-B14F-4D97-AF65-F5344CB8AC3E}">
        <p14:creationId xmlns:p14="http://schemas.microsoft.com/office/powerpoint/2010/main" val="22147034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Loops</a:t>
            </a:r>
          </a:p>
          <a:p>
            <a:pPr lvl="1"/>
            <a:r>
              <a:rPr lang="en-US" dirty="0"/>
              <a:t>Allows iterations – running the same section of code repeatedly</a:t>
            </a:r>
          </a:p>
          <a:p>
            <a:pPr lvl="1"/>
            <a:r>
              <a:rPr lang="en-US" dirty="0"/>
              <a:t>Can continue executing through a set of values</a:t>
            </a:r>
          </a:p>
          <a:p>
            <a:pPr lvl="1"/>
            <a:r>
              <a:rPr lang="en-US" dirty="0"/>
              <a:t>Can continue executing based on a condition</a:t>
            </a:r>
          </a:p>
        </p:txBody>
      </p:sp>
    </p:spTree>
    <p:extLst>
      <p:ext uri="{BB962C8B-B14F-4D97-AF65-F5344CB8AC3E}">
        <p14:creationId xmlns:p14="http://schemas.microsoft.com/office/powerpoint/2010/main" val="2059335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Functions</a:t>
            </a:r>
          </a:p>
          <a:p>
            <a:pPr lvl="1"/>
            <a:r>
              <a:rPr lang="en-US" dirty="0"/>
              <a:t>Creates section of reusable code</a:t>
            </a:r>
          </a:p>
          <a:p>
            <a:pPr lvl="1"/>
            <a:r>
              <a:rPr lang="en-US" dirty="0"/>
              <a:t>Can have inputs</a:t>
            </a:r>
          </a:p>
          <a:p>
            <a:pPr lvl="1"/>
            <a:r>
              <a:rPr lang="en-US" dirty="0"/>
              <a:t>Can have a return value</a:t>
            </a:r>
          </a:p>
          <a:p>
            <a:pPr lvl="1"/>
            <a:r>
              <a:rPr lang="en-US" dirty="0"/>
              <a:t>Allows cleaner code</a:t>
            </a:r>
          </a:p>
          <a:p>
            <a:pPr lvl="1"/>
            <a:r>
              <a:rPr lang="en-US" dirty="0"/>
              <a:t>Allows more maintainable code</a:t>
            </a:r>
          </a:p>
        </p:txBody>
      </p:sp>
    </p:spTree>
    <p:extLst>
      <p:ext uri="{BB962C8B-B14F-4D97-AF65-F5344CB8AC3E}">
        <p14:creationId xmlns:p14="http://schemas.microsoft.com/office/powerpoint/2010/main" val="28533702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t>File types accessible</a:t>
            </a:r>
          </a:p>
          <a:p>
            <a:pPr lvl="1"/>
            <a:r>
              <a:rPr lang="en-US" dirty="0"/>
              <a:t>Using </a:t>
            </a:r>
            <a:r>
              <a:rPr lang="en-US" dirty="0">
                <a:latin typeface="Consolas" panose="020B0609020204030204" pitchFamily="49" charset="0"/>
              </a:rPr>
              <a:t>with</a:t>
            </a:r>
            <a:r>
              <a:rPr lang="en-US" dirty="0"/>
              <a:t> vs just </a:t>
            </a:r>
            <a:r>
              <a:rPr lang="en-US" dirty="0">
                <a:latin typeface="Consolas" panose="020B0609020204030204" pitchFamily="49" charset="0"/>
              </a:rPr>
              <a:t>open()</a:t>
            </a:r>
          </a:p>
        </p:txBody>
      </p:sp>
    </p:spTree>
    <p:extLst>
      <p:ext uri="{BB962C8B-B14F-4D97-AF65-F5344CB8AC3E}">
        <p14:creationId xmlns:p14="http://schemas.microsoft.com/office/powerpoint/2010/main" val="1369074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p:txBody>
          <a:bodyPr/>
          <a:lstStyle/>
          <a:p>
            <a:r>
              <a:rPr lang="en-US" dirty="0"/>
              <a:t>Loop Exercises</a:t>
            </a:r>
          </a:p>
          <a:p>
            <a:pPr lvl="1"/>
            <a:r>
              <a:rPr lang="en-US" dirty="0"/>
              <a:t>Write a loop that determines the net profit for the following projects: </a:t>
            </a:r>
          </a:p>
          <a:p>
            <a:pPr lvl="1"/>
            <a:endParaRPr lang="en-US" dirty="0"/>
          </a:p>
        </p:txBody>
      </p:sp>
      <p:graphicFrame>
        <p:nvGraphicFramePr>
          <p:cNvPr id="4" name="Table 3">
            <a:extLst>
              <a:ext uri="{FF2B5EF4-FFF2-40B4-BE49-F238E27FC236}">
                <a16:creationId xmlns:a16="http://schemas.microsoft.com/office/drawing/2014/main" id="{27A1CDED-F5B1-48E4-9909-310BFA470F65}"/>
              </a:ext>
            </a:extLst>
          </p:cNvPr>
          <p:cNvGraphicFramePr>
            <a:graphicFrameLocks noGrp="1"/>
          </p:cNvGraphicFramePr>
          <p:nvPr>
            <p:extLst>
              <p:ext uri="{D42A27DB-BD31-4B8C-83A1-F6EECF244321}">
                <p14:modId xmlns:p14="http://schemas.microsoft.com/office/powerpoint/2010/main" val="78896551"/>
              </p:ext>
            </p:extLst>
          </p:nvPr>
        </p:nvGraphicFramePr>
        <p:xfrm>
          <a:off x="1695449" y="3962400"/>
          <a:ext cx="5753101" cy="1771650"/>
        </p:xfrm>
        <a:graphic>
          <a:graphicData uri="http://schemas.openxmlformats.org/drawingml/2006/table">
            <a:tbl>
              <a:tblPr>
                <a:tableStyleId>{5C22544A-7EE6-4342-B048-85BDC9FD1C3A}</a:tableStyleId>
              </a:tblPr>
              <a:tblGrid>
                <a:gridCol w="2801787">
                  <a:extLst>
                    <a:ext uri="{9D8B030D-6E8A-4147-A177-3AD203B41FA5}">
                      <a16:colId xmlns:a16="http://schemas.microsoft.com/office/drawing/2014/main" val="2168215316"/>
                    </a:ext>
                  </a:extLst>
                </a:gridCol>
                <a:gridCol w="1475657">
                  <a:extLst>
                    <a:ext uri="{9D8B030D-6E8A-4147-A177-3AD203B41FA5}">
                      <a16:colId xmlns:a16="http://schemas.microsoft.com/office/drawing/2014/main" val="1676044244"/>
                    </a:ext>
                  </a:extLst>
                </a:gridCol>
                <a:gridCol w="1475657">
                  <a:extLst>
                    <a:ext uri="{9D8B030D-6E8A-4147-A177-3AD203B41FA5}">
                      <a16:colId xmlns:a16="http://schemas.microsoft.com/office/drawing/2014/main" val="1710961683"/>
                    </a:ext>
                  </a:extLst>
                </a:gridCol>
              </a:tblGrid>
              <a:tr h="295275">
                <a:tc>
                  <a:txBody>
                    <a:bodyPr/>
                    <a:lstStyle/>
                    <a:p>
                      <a:pPr algn="ctr" fontAlgn="ctr"/>
                      <a:r>
                        <a:rPr lang="en-US" sz="1800" b="1" u="none" strike="noStrike" dirty="0">
                          <a:effectLst/>
                        </a:rPr>
                        <a:t>Project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Revenue</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903239846"/>
                  </a:ext>
                </a:extLst>
              </a:tr>
              <a:tr h="295275">
                <a:tc>
                  <a:txBody>
                    <a:bodyPr/>
                    <a:lstStyle/>
                    <a:p>
                      <a:pPr algn="ctr" fontAlgn="ctr"/>
                      <a:r>
                        <a:rPr lang="en-US" sz="1800" u="none" strike="noStrike" dirty="0" err="1">
                          <a:solidFill>
                            <a:schemeClr val="accent1">
                              <a:lumMod val="75000"/>
                            </a:schemeClr>
                          </a:solidFill>
                          <a:effectLst/>
                        </a:rPr>
                        <a:t>Fuddy</a:t>
                      </a:r>
                      <a:r>
                        <a:rPr lang="en-US" sz="1800" u="none" strike="noStrike" dirty="0">
                          <a:solidFill>
                            <a:schemeClr val="accent1">
                              <a:lumMod val="75000"/>
                            </a:schemeClr>
                          </a:solidFill>
                          <a:effectLst/>
                        </a:rPr>
                        <a:t> </a:t>
                      </a:r>
                      <a:r>
                        <a:rPr lang="en-US" sz="1800" u="none" strike="noStrike" dirty="0" err="1">
                          <a:solidFill>
                            <a:schemeClr val="accent1">
                              <a:lumMod val="75000"/>
                            </a:schemeClr>
                          </a:solidFill>
                          <a:effectLst/>
                        </a:rPr>
                        <a:t>Duddy</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94438.27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100973.4</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997835971"/>
                  </a:ext>
                </a:extLst>
              </a:tr>
              <a:tr h="295275">
                <a:tc>
                  <a:txBody>
                    <a:bodyPr/>
                    <a:lstStyle/>
                    <a:p>
                      <a:pPr algn="ctr" fontAlgn="ctr"/>
                      <a:r>
                        <a:rPr lang="en-US" sz="1800" u="none" strike="noStrike" dirty="0">
                          <a:solidFill>
                            <a:schemeClr val="accent1">
                              <a:lumMod val="75000"/>
                            </a:schemeClr>
                          </a:solidFill>
                          <a:effectLst/>
                        </a:rPr>
                        <a:t>Whipper Snapper</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716994.5</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350790.1</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502222684"/>
                  </a:ext>
                </a:extLst>
              </a:tr>
              <a:tr h="295275">
                <a:tc>
                  <a:txBody>
                    <a:bodyPr/>
                    <a:lstStyle/>
                    <a:p>
                      <a:pPr algn="ctr" fontAlgn="ctr"/>
                      <a:r>
                        <a:rPr lang="en-US" sz="1800" u="none" strike="noStrike" dirty="0">
                          <a:solidFill>
                            <a:schemeClr val="accent1">
                              <a:lumMod val="75000"/>
                            </a:schemeClr>
                          </a:solidFill>
                          <a:effectLst/>
                        </a:rPr>
                        <a:t>Craven Codswallop</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170017.3</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277232.9</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124196141"/>
                  </a:ext>
                </a:extLst>
              </a:tr>
              <a:tr h="295275">
                <a:tc>
                  <a:txBody>
                    <a:bodyPr/>
                    <a:lstStyle/>
                    <a:p>
                      <a:pPr algn="ctr" fontAlgn="ctr"/>
                      <a:r>
                        <a:rPr lang="en-US" sz="1800" u="none" strike="noStrike">
                          <a:solidFill>
                            <a:schemeClr val="accent1">
                              <a:lumMod val="75000"/>
                            </a:schemeClr>
                          </a:solidFill>
                          <a:effectLst/>
                        </a:rPr>
                        <a:t>Audacious Aardvark</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464814.8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658064.8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770260986"/>
                  </a:ext>
                </a:extLst>
              </a:tr>
              <a:tr h="295275">
                <a:tc>
                  <a:txBody>
                    <a:bodyPr/>
                    <a:lstStyle/>
                    <a:p>
                      <a:pPr algn="ctr" fontAlgn="ctr"/>
                      <a:r>
                        <a:rPr lang="en-US" sz="1800" u="none" strike="noStrike" dirty="0">
                          <a:solidFill>
                            <a:schemeClr val="accent1">
                              <a:lumMod val="75000"/>
                            </a:schemeClr>
                          </a:solidFill>
                          <a:effectLst/>
                        </a:rPr>
                        <a:t>Orienting Ocelot</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518275.3</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65429.67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19701734"/>
                  </a:ext>
                </a:extLst>
              </a:tr>
            </a:tbl>
          </a:graphicData>
        </a:graphic>
      </p:graphicFrame>
    </p:spTree>
    <p:extLst>
      <p:ext uri="{BB962C8B-B14F-4D97-AF65-F5344CB8AC3E}">
        <p14:creationId xmlns:p14="http://schemas.microsoft.com/office/powerpoint/2010/main" val="3766008556"/>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a:lstStyle/>
          <a:p>
            <a:r>
              <a:rPr lang="en-US" dirty="0"/>
              <a:t>Loop Exercises</a:t>
            </a:r>
          </a:p>
          <a:p>
            <a:pPr lvl="1"/>
            <a:r>
              <a:rPr lang="en-US" dirty="0"/>
              <a:t>Write a loop that iterates through a directory on your computer, and outputs the contents of the directory</a:t>
            </a:r>
          </a:p>
          <a:p>
            <a:pPr lvl="2"/>
            <a:r>
              <a:rPr lang="en-US" dirty="0"/>
              <a:t>Useful commands:</a:t>
            </a:r>
          </a:p>
          <a:p>
            <a:pPr lvl="3"/>
            <a:r>
              <a:rPr lang="en-US" dirty="0"/>
              <a:t>Use </a:t>
            </a:r>
            <a:r>
              <a:rPr lang="en-US" dirty="0" err="1">
                <a:solidFill>
                  <a:schemeClr val="accent1">
                    <a:lumMod val="75000"/>
                  </a:schemeClr>
                </a:solidFill>
                <a:latin typeface="Source Code Pro" panose="020B0509030403020204" pitchFamily="49" charset="0"/>
                <a:ea typeface="Source Code Pro" panose="020B0509030403020204" pitchFamily="49" charset="0"/>
              </a:rPr>
              <a:t>os.scandir</a:t>
            </a:r>
            <a:r>
              <a:rPr lang="en-US" dirty="0">
                <a:solidFill>
                  <a:schemeClr val="accent1">
                    <a:lumMod val="75000"/>
                  </a:schemeClr>
                </a:solidFill>
                <a:latin typeface="Source Code Pro" panose="020B0509030403020204" pitchFamily="49" charset="0"/>
                <a:ea typeface="Source Code Pro" panose="020B0509030403020204" pitchFamily="49" charset="0"/>
              </a:rPr>
              <a:t>(&lt;</a:t>
            </a:r>
            <a:r>
              <a:rPr lang="en-US" dirty="0" err="1">
                <a:solidFill>
                  <a:schemeClr val="accent1">
                    <a:lumMod val="75000"/>
                  </a:schemeClr>
                </a:solidFill>
                <a:latin typeface="Source Code Pro" panose="020B0509030403020204" pitchFamily="49" charset="0"/>
                <a:ea typeface="Source Code Pro" panose="020B0509030403020204" pitchFamily="49" charset="0"/>
              </a:rPr>
              <a:t>directory_path</a:t>
            </a:r>
            <a:r>
              <a:rPr lang="en-US" dirty="0">
                <a:solidFill>
                  <a:schemeClr val="accent1">
                    <a:lumMod val="75000"/>
                  </a:schemeClr>
                </a:solidFill>
                <a:latin typeface="Source Code Pro" panose="020B0509030403020204" pitchFamily="49" charset="0"/>
                <a:ea typeface="Source Code Pro" panose="020B0509030403020204" pitchFamily="49" charset="0"/>
              </a:rPr>
              <a:t>&gt;)</a:t>
            </a:r>
            <a:r>
              <a:rPr lang="en-US" dirty="0">
                <a:latin typeface="Source Code Pro" panose="020B0509030403020204" pitchFamily="49" charset="0"/>
                <a:ea typeface="Source Code Pro" panose="020B0509030403020204" pitchFamily="49" charset="0"/>
              </a:rPr>
              <a:t> </a:t>
            </a:r>
            <a:r>
              <a:rPr lang="en-US" dirty="0"/>
              <a:t>to get an iterator of items in a directory</a:t>
            </a:r>
          </a:p>
          <a:p>
            <a:pPr lvl="1"/>
            <a:endParaRPr lang="en-US" dirty="0"/>
          </a:p>
        </p:txBody>
      </p:sp>
    </p:spTree>
    <p:extLst>
      <p:ext uri="{BB962C8B-B14F-4D97-AF65-F5344CB8AC3E}">
        <p14:creationId xmlns:p14="http://schemas.microsoft.com/office/powerpoint/2010/main" val="1916615422"/>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a:lstStyle/>
          <a:p>
            <a:r>
              <a:rPr lang="en-US" dirty="0"/>
              <a:t>Loop Exercises</a:t>
            </a:r>
          </a:p>
          <a:p>
            <a:pPr lvl="1"/>
            <a:r>
              <a:rPr lang="en-US" dirty="0"/>
              <a:t>Create two lists of random numbers.  Create a third list that is the sum of the elements of the two lists.  For instance, [1,2,3] and [4,5,6] would create [5,7,9]. </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random.randint</a:t>
            </a: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lower_bound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upper_bound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lvl="4"/>
            <a:r>
              <a:rPr lang="en-US" dirty="0"/>
              <a:t>Output will include lower and upper bound values</a:t>
            </a:r>
          </a:p>
          <a:p>
            <a:pPr lvl="1"/>
            <a:endParaRPr lang="en-US" dirty="0"/>
          </a:p>
        </p:txBody>
      </p:sp>
    </p:spTree>
    <p:extLst>
      <p:ext uri="{BB962C8B-B14F-4D97-AF65-F5344CB8AC3E}">
        <p14:creationId xmlns:p14="http://schemas.microsoft.com/office/powerpoint/2010/main" val="1144478509"/>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Function Exercises</a:t>
            </a:r>
          </a:p>
          <a:p>
            <a:pPr lvl="1"/>
            <a:r>
              <a:rPr lang="en-US" dirty="0"/>
              <a:t>Create a function that will add the elements of two lists.  Assume the list inputs are the same size.</a:t>
            </a:r>
          </a:p>
        </p:txBody>
      </p:sp>
    </p:spTree>
    <p:extLst>
      <p:ext uri="{BB962C8B-B14F-4D97-AF65-F5344CB8AC3E}">
        <p14:creationId xmlns:p14="http://schemas.microsoft.com/office/powerpoint/2010/main" val="3764676659"/>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normAutofit/>
          </a:bodyPr>
          <a:lstStyle/>
          <a:p>
            <a:r>
              <a:rPr lang="en-US" dirty="0"/>
              <a:t>Function Exercises</a:t>
            </a:r>
          </a:p>
          <a:p>
            <a:pPr lvl="1"/>
            <a:r>
              <a:rPr lang="en-US" dirty="0"/>
              <a:t>Write a function that that will add two numbers together, print the numbers being added, and print the sum.</a:t>
            </a:r>
          </a:p>
          <a:p>
            <a:pPr lvl="2"/>
            <a:r>
              <a:rPr lang="en-US" dirty="0"/>
              <a:t>For example, if 2 and 3 are inputs, the function would print “2+3=5”</a:t>
            </a:r>
          </a:p>
          <a:p>
            <a:pPr lvl="1"/>
            <a:r>
              <a:rPr lang="en-US" dirty="0"/>
              <a:t>Apply this function and the previous function to two lists of random numbers</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random.randint</a:t>
            </a: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lower_bound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upper_bound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p:txBody>
      </p:sp>
    </p:spTree>
    <p:extLst>
      <p:ext uri="{BB962C8B-B14F-4D97-AF65-F5344CB8AC3E}">
        <p14:creationId xmlns:p14="http://schemas.microsoft.com/office/powerpoint/2010/main" val="2592873073"/>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normAutofit fontScale="92500" lnSpcReduction="10000"/>
          </a:bodyPr>
          <a:lstStyle/>
          <a:p>
            <a:r>
              <a:rPr lang="en-US" dirty="0"/>
              <a:t>Function Exercises</a:t>
            </a:r>
          </a:p>
          <a:p>
            <a:pPr lvl="1"/>
            <a:r>
              <a:rPr lang="en-US" dirty="0"/>
              <a:t>Create a function that will output the name of the day of the week.  For instance, given 3/6/2020 (March 6, 2020), the output would be “Friday”.</a:t>
            </a:r>
          </a:p>
          <a:p>
            <a:pPr lvl="1"/>
            <a:r>
              <a:rPr lang="en-US" dirty="0"/>
              <a:t>Useful Commands:</a:t>
            </a:r>
          </a:p>
          <a:p>
            <a:pPr lvl="2"/>
            <a:r>
              <a:rPr lang="en-US" sz="2200" dirty="0" err="1">
                <a:solidFill>
                  <a:schemeClr val="accent1">
                    <a:lumMod val="75000"/>
                  </a:schemeClr>
                </a:solidFill>
                <a:latin typeface="Source Code Pro" panose="020B0509030403020204" pitchFamily="49" charset="0"/>
                <a:ea typeface="Source Code Pro" panose="020B0509030403020204" pitchFamily="49" charset="0"/>
              </a:rPr>
              <a:t>datetime.datetime.today</a:t>
            </a:r>
            <a:r>
              <a:rPr lang="en-US" sz="2200" dirty="0">
                <a:solidFill>
                  <a:schemeClr val="accent1">
                    <a:lumMod val="75000"/>
                  </a:schemeClr>
                </a:solidFill>
                <a:latin typeface="Source Code Pro" panose="020B0509030403020204" pitchFamily="49" charset="0"/>
                <a:ea typeface="Source Code Pro" panose="020B0509030403020204" pitchFamily="49" charset="0"/>
              </a:rPr>
              <a:t>()</a:t>
            </a:r>
          </a:p>
          <a:p>
            <a:pPr lvl="3"/>
            <a:r>
              <a:rPr lang="en-US" dirty="0"/>
              <a:t>Created datetime object</a:t>
            </a:r>
          </a:p>
          <a:p>
            <a:pPr lvl="2"/>
            <a:r>
              <a:rPr lang="en-US" sz="2200" dirty="0" err="1">
                <a:solidFill>
                  <a:schemeClr val="accent1">
                    <a:lumMod val="75000"/>
                  </a:schemeClr>
                </a:solidFill>
                <a:latin typeface="Source Code Pro" panose="020B0509030403020204" pitchFamily="49" charset="0"/>
                <a:ea typeface="Source Code Pro" panose="020B0509030403020204" pitchFamily="49" charset="0"/>
              </a:rPr>
              <a:t>datetime.datetime.strftime</a:t>
            </a:r>
            <a:r>
              <a:rPr lang="en-US" sz="2200" dirty="0">
                <a:solidFill>
                  <a:schemeClr val="accent1">
                    <a:lumMod val="75000"/>
                  </a:schemeClr>
                </a:solidFill>
                <a:latin typeface="Source Code Pro" panose="020B0509030403020204" pitchFamily="49" charset="0"/>
                <a:ea typeface="Source Code Pro" panose="020B0509030403020204" pitchFamily="49" charset="0"/>
              </a:rPr>
              <a:t>(</a:t>
            </a:r>
          </a:p>
          <a:p>
            <a:pPr marL="1371600" lvl="3" indent="0">
              <a:buNone/>
            </a:pP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datetime_object</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marL="1371600" lvl="3" indent="0">
              <a:buNone/>
            </a:pP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string_format</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lvl="3"/>
            <a:r>
              <a:rPr lang="en-US" dirty="0"/>
              <a:t>%a </a:t>
            </a:r>
            <a:r>
              <a:rPr lang="en-US" dirty="0">
                <a:sym typeface="Wingdings" panose="05000000000000000000" pitchFamily="2" charset="2"/>
              </a:rPr>
              <a:t> Abbreviated name of day</a:t>
            </a:r>
          </a:p>
          <a:p>
            <a:pPr lvl="3"/>
            <a:r>
              <a:rPr lang="en-US" dirty="0">
                <a:sym typeface="Wingdings" panose="05000000000000000000" pitchFamily="2" charset="2"/>
              </a:rPr>
              <a:t>%A  Full name of day</a:t>
            </a:r>
            <a:endParaRPr lang="en-US" dirty="0"/>
          </a:p>
          <a:p>
            <a:pPr lvl="1"/>
            <a:endParaRPr lang="en-US" dirty="0"/>
          </a:p>
        </p:txBody>
      </p:sp>
    </p:spTree>
    <p:extLst>
      <p:ext uri="{BB962C8B-B14F-4D97-AF65-F5344CB8AC3E}">
        <p14:creationId xmlns:p14="http://schemas.microsoft.com/office/powerpoint/2010/main" val="164095375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Create a blank text file on your computer</a:t>
            </a:r>
          </a:p>
        </p:txBody>
      </p:sp>
    </p:spTree>
    <p:extLst>
      <p:ext uri="{BB962C8B-B14F-4D97-AF65-F5344CB8AC3E}">
        <p14:creationId xmlns:p14="http://schemas.microsoft.com/office/powerpoint/2010/main" val="877741861"/>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Open the file you created, and add a text line to it</a:t>
            </a:r>
          </a:p>
        </p:txBody>
      </p:sp>
    </p:spTree>
    <p:extLst>
      <p:ext uri="{BB962C8B-B14F-4D97-AF65-F5344CB8AC3E}">
        <p14:creationId xmlns:p14="http://schemas.microsoft.com/office/powerpoint/2010/main" val="41115587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Append another line of text to the file created in the first file manipulation exercises example</a:t>
            </a:r>
          </a:p>
        </p:txBody>
      </p:sp>
    </p:spTree>
    <p:extLst>
      <p:ext uri="{BB962C8B-B14F-4D97-AF65-F5344CB8AC3E}">
        <p14:creationId xmlns:p14="http://schemas.microsoft.com/office/powerpoint/2010/main" val="3374300440"/>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Overwrite the file created with CSV data.  Add the following data to the file, as well as the calculated profit:</a:t>
            </a:r>
          </a:p>
        </p:txBody>
      </p:sp>
      <p:graphicFrame>
        <p:nvGraphicFramePr>
          <p:cNvPr id="4" name="Table 3">
            <a:extLst>
              <a:ext uri="{FF2B5EF4-FFF2-40B4-BE49-F238E27FC236}">
                <a16:creationId xmlns:a16="http://schemas.microsoft.com/office/drawing/2014/main" id="{5CD71E5D-5783-49CF-B95B-AE54053F9B17}"/>
              </a:ext>
            </a:extLst>
          </p:cNvPr>
          <p:cNvGraphicFramePr>
            <a:graphicFrameLocks noGrp="1"/>
          </p:cNvGraphicFramePr>
          <p:nvPr>
            <p:extLst>
              <p:ext uri="{D42A27DB-BD31-4B8C-83A1-F6EECF244321}">
                <p14:modId xmlns:p14="http://schemas.microsoft.com/office/powerpoint/2010/main" val="3236668854"/>
              </p:ext>
            </p:extLst>
          </p:nvPr>
        </p:nvGraphicFramePr>
        <p:xfrm>
          <a:off x="1695449" y="4191000"/>
          <a:ext cx="5753101" cy="1771650"/>
        </p:xfrm>
        <a:graphic>
          <a:graphicData uri="http://schemas.openxmlformats.org/drawingml/2006/table">
            <a:tbl>
              <a:tblPr>
                <a:tableStyleId>{5C22544A-7EE6-4342-B048-85BDC9FD1C3A}</a:tableStyleId>
              </a:tblPr>
              <a:tblGrid>
                <a:gridCol w="2801787">
                  <a:extLst>
                    <a:ext uri="{9D8B030D-6E8A-4147-A177-3AD203B41FA5}">
                      <a16:colId xmlns:a16="http://schemas.microsoft.com/office/drawing/2014/main" val="2168215316"/>
                    </a:ext>
                  </a:extLst>
                </a:gridCol>
                <a:gridCol w="1475657">
                  <a:extLst>
                    <a:ext uri="{9D8B030D-6E8A-4147-A177-3AD203B41FA5}">
                      <a16:colId xmlns:a16="http://schemas.microsoft.com/office/drawing/2014/main" val="1676044244"/>
                    </a:ext>
                  </a:extLst>
                </a:gridCol>
                <a:gridCol w="1475657">
                  <a:extLst>
                    <a:ext uri="{9D8B030D-6E8A-4147-A177-3AD203B41FA5}">
                      <a16:colId xmlns:a16="http://schemas.microsoft.com/office/drawing/2014/main" val="1710961683"/>
                    </a:ext>
                  </a:extLst>
                </a:gridCol>
              </a:tblGrid>
              <a:tr h="295275">
                <a:tc>
                  <a:txBody>
                    <a:bodyPr/>
                    <a:lstStyle/>
                    <a:p>
                      <a:pPr algn="ctr" fontAlgn="ctr"/>
                      <a:r>
                        <a:rPr lang="en-US" sz="1800" b="1" u="none" strike="noStrike" dirty="0">
                          <a:effectLst/>
                        </a:rPr>
                        <a:t>Project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Revenue</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903239846"/>
                  </a:ext>
                </a:extLst>
              </a:tr>
              <a:tr h="295275">
                <a:tc>
                  <a:txBody>
                    <a:bodyPr/>
                    <a:lstStyle/>
                    <a:p>
                      <a:pPr algn="ctr" fontAlgn="ctr"/>
                      <a:r>
                        <a:rPr lang="en-US" sz="1800" u="none" strike="noStrike" dirty="0" err="1">
                          <a:solidFill>
                            <a:schemeClr val="accent1">
                              <a:lumMod val="75000"/>
                            </a:schemeClr>
                          </a:solidFill>
                          <a:effectLst/>
                        </a:rPr>
                        <a:t>Fuddy</a:t>
                      </a:r>
                      <a:r>
                        <a:rPr lang="en-US" sz="1800" u="none" strike="noStrike" dirty="0">
                          <a:solidFill>
                            <a:schemeClr val="accent1">
                              <a:lumMod val="75000"/>
                            </a:schemeClr>
                          </a:solidFill>
                          <a:effectLst/>
                        </a:rPr>
                        <a:t> </a:t>
                      </a:r>
                      <a:r>
                        <a:rPr lang="en-US" sz="1800" u="none" strike="noStrike" dirty="0" err="1">
                          <a:solidFill>
                            <a:schemeClr val="accent1">
                              <a:lumMod val="75000"/>
                            </a:schemeClr>
                          </a:solidFill>
                          <a:effectLst/>
                        </a:rPr>
                        <a:t>Duddy</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94438.27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100973.4</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997835971"/>
                  </a:ext>
                </a:extLst>
              </a:tr>
              <a:tr h="295275">
                <a:tc>
                  <a:txBody>
                    <a:bodyPr/>
                    <a:lstStyle/>
                    <a:p>
                      <a:pPr algn="ctr" fontAlgn="ctr"/>
                      <a:r>
                        <a:rPr lang="en-US" sz="1800" u="none" strike="noStrike" dirty="0">
                          <a:solidFill>
                            <a:schemeClr val="accent1">
                              <a:lumMod val="75000"/>
                            </a:schemeClr>
                          </a:solidFill>
                          <a:effectLst/>
                        </a:rPr>
                        <a:t>Whipper Snapper</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716994.5</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350790.1</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502222684"/>
                  </a:ext>
                </a:extLst>
              </a:tr>
              <a:tr h="295275">
                <a:tc>
                  <a:txBody>
                    <a:bodyPr/>
                    <a:lstStyle/>
                    <a:p>
                      <a:pPr algn="ctr" fontAlgn="ctr"/>
                      <a:r>
                        <a:rPr lang="en-US" sz="1800" u="none" strike="noStrike" dirty="0">
                          <a:solidFill>
                            <a:schemeClr val="accent1">
                              <a:lumMod val="75000"/>
                            </a:schemeClr>
                          </a:solidFill>
                          <a:effectLst/>
                        </a:rPr>
                        <a:t>Craven Codswallop</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170017.3</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277232.9</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124196141"/>
                  </a:ext>
                </a:extLst>
              </a:tr>
              <a:tr h="295275">
                <a:tc>
                  <a:txBody>
                    <a:bodyPr/>
                    <a:lstStyle/>
                    <a:p>
                      <a:pPr algn="ctr" fontAlgn="ctr"/>
                      <a:r>
                        <a:rPr lang="en-US" sz="1800" u="none" strike="noStrike">
                          <a:solidFill>
                            <a:schemeClr val="accent1">
                              <a:lumMod val="75000"/>
                            </a:schemeClr>
                          </a:solidFill>
                          <a:effectLst/>
                        </a:rPr>
                        <a:t>Audacious Aardvark</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464814.8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658064.8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770260986"/>
                  </a:ext>
                </a:extLst>
              </a:tr>
              <a:tr h="295275">
                <a:tc>
                  <a:txBody>
                    <a:bodyPr/>
                    <a:lstStyle/>
                    <a:p>
                      <a:pPr algn="ctr" fontAlgn="ctr"/>
                      <a:r>
                        <a:rPr lang="en-US" sz="1800" u="none" strike="noStrike" dirty="0">
                          <a:solidFill>
                            <a:schemeClr val="accent1">
                              <a:lumMod val="75000"/>
                            </a:schemeClr>
                          </a:solidFill>
                          <a:effectLst/>
                        </a:rPr>
                        <a:t>Orienting Ocelot</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518275.3</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65429.67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19701734"/>
                  </a:ext>
                </a:extLst>
              </a:tr>
            </a:tbl>
          </a:graphicData>
        </a:graphic>
      </p:graphicFrame>
    </p:spTree>
    <p:extLst>
      <p:ext uri="{BB962C8B-B14F-4D97-AF65-F5344CB8AC3E}">
        <p14:creationId xmlns:p14="http://schemas.microsoft.com/office/powerpoint/2010/main" val="251044392"/>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a:lstStyle/>
          <a:p>
            <a:r>
              <a:rPr lang="en-US" dirty="0"/>
              <a:t>Conditional Exercises</a:t>
            </a:r>
          </a:p>
          <a:p>
            <a:pPr lvl="1"/>
            <a:r>
              <a:rPr lang="en-US" dirty="0"/>
              <a:t>Output to the terminal whether each project below is profitable or not</a:t>
            </a:r>
          </a:p>
        </p:txBody>
      </p:sp>
      <p:graphicFrame>
        <p:nvGraphicFramePr>
          <p:cNvPr id="4" name="Table 3">
            <a:extLst>
              <a:ext uri="{FF2B5EF4-FFF2-40B4-BE49-F238E27FC236}">
                <a16:creationId xmlns:a16="http://schemas.microsoft.com/office/drawing/2014/main" id="{7E639245-9FC1-4B00-B190-48CD0DB253DA}"/>
              </a:ext>
            </a:extLst>
          </p:cNvPr>
          <p:cNvGraphicFramePr>
            <a:graphicFrameLocks noGrp="1"/>
          </p:cNvGraphicFramePr>
          <p:nvPr>
            <p:extLst>
              <p:ext uri="{D42A27DB-BD31-4B8C-83A1-F6EECF244321}">
                <p14:modId xmlns:p14="http://schemas.microsoft.com/office/powerpoint/2010/main" val="442825417"/>
              </p:ext>
            </p:extLst>
          </p:nvPr>
        </p:nvGraphicFramePr>
        <p:xfrm>
          <a:off x="1695449" y="3962400"/>
          <a:ext cx="5753101" cy="1771650"/>
        </p:xfrm>
        <a:graphic>
          <a:graphicData uri="http://schemas.openxmlformats.org/drawingml/2006/table">
            <a:tbl>
              <a:tblPr>
                <a:tableStyleId>{5C22544A-7EE6-4342-B048-85BDC9FD1C3A}</a:tableStyleId>
              </a:tblPr>
              <a:tblGrid>
                <a:gridCol w="2801787">
                  <a:extLst>
                    <a:ext uri="{9D8B030D-6E8A-4147-A177-3AD203B41FA5}">
                      <a16:colId xmlns:a16="http://schemas.microsoft.com/office/drawing/2014/main" val="2168215316"/>
                    </a:ext>
                  </a:extLst>
                </a:gridCol>
                <a:gridCol w="1475657">
                  <a:extLst>
                    <a:ext uri="{9D8B030D-6E8A-4147-A177-3AD203B41FA5}">
                      <a16:colId xmlns:a16="http://schemas.microsoft.com/office/drawing/2014/main" val="1676044244"/>
                    </a:ext>
                  </a:extLst>
                </a:gridCol>
                <a:gridCol w="1475657">
                  <a:extLst>
                    <a:ext uri="{9D8B030D-6E8A-4147-A177-3AD203B41FA5}">
                      <a16:colId xmlns:a16="http://schemas.microsoft.com/office/drawing/2014/main" val="1710961683"/>
                    </a:ext>
                  </a:extLst>
                </a:gridCol>
              </a:tblGrid>
              <a:tr h="295275">
                <a:tc>
                  <a:txBody>
                    <a:bodyPr/>
                    <a:lstStyle/>
                    <a:p>
                      <a:pPr algn="ctr" fontAlgn="ctr"/>
                      <a:r>
                        <a:rPr lang="en-US" sz="1800" b="1" u="none" strike="noStrike" dirty="0">
                          <a:effectLst/>
                        </a:rPr>
                        <a:t>Project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Revenue</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903239846"/>
                  </a:ext>
                </a:extLst>
              </a:tr>
              <a:tr h="295275">
                <a:tc>
                  <a:txBody>
                    <a:bodyPr/>
                    <a:lstStyle/>
                    <a:p>
                      <a:pPr algn="ctr" fontAlgn="ctr"/>
                      <a:r>
                        <a:rPr lang="en-US" sz="1800" u="none" strike="noStrike" dirty="0" err="1">
                          <a:solidFill>
                            <a:schemeClr val="accent1">
                              <a:lumMod val="75000"/>
                            </a:schemeClr>
                          </a:solidFill>
                          <a:effectLst/>
                        </a:rPr>
                        <a:t>Fuddy</a:t>
                      </a:r>
                      <a:r>
                        <a:rPr lang="en-US" sz="1800" u="none" strike="noStrike" dirty="0">
                          <a:solidFill>
                            <a:schemeClr val="accent1">
                              <a:lumMod val="75000"/>
                            </a:schemeClr>
                          </a:solidFill>
                          <a:effectLst/>
                        </a:rPr>
                        <a:t> </a:t>
                      </a:r>
                      <a:r>
                        <a:rPr lang="en-US" sz="1800" u="none" strike="noStrike" dirty="0" err="1">
                          <a:solidFill>
                            <a:schemeClr val="accent1">
                              <a:lumMod val="75000"/>
                            </a:schemeClr>
                          </a:solidFill>
                          <a:effectLst/>
                        </a:rPr>
                        <a:t>Duddy</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94438.27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100973.4</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997835971"/>
                  </a:ext>
                </a:extLst>
              </a:tr>
              <a:tr h="295275">
                <a:tc>
                  <a:txBody>
                    <a:bodyPr/>
                    <a:lstStyle/>
                    <a:p>
                      <a:pPr algn="ctr" fontAlgn="ctr"/>
                      <a:r>
                        <a:rPr lang="en-US" sz="1800" u="none" strike="noStrike" dirty="0">
                          <a:solidFill>
                            <a:schemeClr val="accent1">
                              <a:lumMod val="75000"/>
                            </a:schemeClr>
                          </a:solidFill>
                          <a:effectLst/>
                        </a:rPr>
                        <a:t>Whipper Snapper</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716994.5</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350790.1</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502222684"/>
                  </a:ext>
                </a:extLst>
              </a:tr>
              <a:tr h="295275">
                <a:tc>
                  <a:txBody>
                    <a:bodyPr/>
                    <a:lstStyle/>
                    <a:p>
                      <a:pPr algn="ctr" fontAlgn="ctr"/>
                      <a:r>
                        <a:rPr lang="en-US" sz="1800" u="none" strike="noStrike" dirty="0">
                          <a:solidFill>
                            <a:schemeClr val="accent1">
                              <a:lumMod val="75000"/>
                            </a:schemeClr>
                          </a:solidFill>
                          <a:effectLst/>
                        </a:rPr>
                        <a:t>Craven Codswallop</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170017.3</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277232.9</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124196141"/>
                  </a:ext>
                </a:extLst>
              </a:tr>
              <a:tr h="295275">
                <a:tc>
                  <a:txBody>
                    <a:bodyPr/>
                    <a:lstStyle/>
                    <a:p>
                      <a:pPr algn="ctr" fontAlgn="ctr"/>
                      <a:r>
                        <a:rPr lang="en-US" sz="1800" u="none" strike="noStrike">
                          <a:solidFill>
                            <a:schemeClr val="accent1">
                              <a:lumMod val="75000"/>
                            </a:schemeClr>
                          </a:solidFill>
                          <a:effectLst/>
                        </a:rPr>
                        <a:t>Audacious Aardvark</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464814.8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658064.8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770260986"/>
                  </a:ext>
                </a:extLst>
              </a:tr>
              <a:tr h="295275">
                <a:tc>
                  <a:txBody>
                    <a:bodyPr/>
                    <a:lstStyle/>
                    <a:p>
                      <a:pPr algn="ctr" fontAlgn="ctr"/>
                      <a:r>
                        <a:rPr lang="en-US" sz="1800" u="none" strike="noStrike" dirty="0">
                          <a:solidFill>
                            <a:schemeClr val="accent1">
                              <a:lumMod val="75000"/>
                            </a:schemeClr>
                          </a:solidFill>
                          <a:effectLst/>
                        </a:rPr>
                        <a:t>Orienting Ocelot</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518275.3</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65429.67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19701734"/>
                  </a:ext>
                </a:extLst>
              </a:tr>
            </a:tbl>
          </a:graphicData>
        </a:graphic>
      </p:graphicFrame>
    </p:spTree>
    <p:extLst>
      <p:ext uri="{BB962C8B-B14F-4D97-AF65-F5344CB8AC3E}">
        <p14:creationId xmlns:p14="http://schemas.microsoft.com/office/powerpoint/2010/main" val="318833223"/>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normAutofit lnSpcReduction="10000"/>
          </a:bodyPr>
          <a:lstStyle/>
          <a:p>
            <a:r>
              <a:rPr lang="en-US" dirty="0"/>
              <a:t>Conditional Exercises</a:t>
            </a:r>
          </a:p>
          <a:p>
            <a:pPr lvl="1"/>
            <a:r>
              <a:rPr lang="en-US" dirty="0"/>
              <a:t>Create a mock restaurant menu with different specials for each day of the week (or use the WI kitchen menu), and output today’s featured items</a:t>
            </a:r>
          </a:p>
          <a:p>
            <a:pPr lvl="2"/>
            <a:r>
              <a:rPr lang="en-US" dirty="0"/>
              <a:t>Tip: use the function from the 3</a:t>
            </a:r>
            <a:r>
              <a:rPr lang="en-US" baseline="30000" dirty="0"/>
              <a:t>rd</a:t>
            </a:r>
            <a:r>
              <a:rPr lang="en-US" dirty="0"/>
              <a:t> function exercise</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datetime.datetime.today</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4"/>
            <a:r>
              <a:rPr lang="en-US" dirty="0"/>
              <a:t>Created datetime object</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datetime.datetime.strftime</a:t>
            </a: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datetime_object</a:t>
            </a:r>
            <a:r>
              <a:rPr lang="en-US" sz="1800" dirty="0">
                <a:solidFill>
                  <a:schemeClr val="accent1">
                    <a:lumMod val="75000"/>
                  </a:schemeClr>
                </a:solidFill>
                <a:latin typeface="Source Code Pro" panose="020B0509030403020204" pitchFamily="49" charset="0"/>
                <a:ea typeface="Source Code Pro" panose="020B0509030403020204" pitchFamily="49" charset="0"/>
              </a:rPr>
              <a:t>&gt;,&lt;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string_format</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lvl="4"/>
            <a:r>
              <a:rPr lang="en-US" dirty="0"/>
              <a:t>%a </a:t>
            </a:r>
            <a:r>
              <a:rPr lang="en-US" dirty="0">
                <a:sym typeface="Wingdings" panose="05000000000000000000" pitchFamily="2" charset="2"/>
              </a:rPr>
              <a:t> Abbreviated name of day</a:t>
            </a:r>
          </a:p>
          <a:p>
            <a:pPr lvl="4"/>
            <a:r>
              <a:rPr lang="en-US" dirty="0">
                <a:sym typeface="Wingdings" panose="05000000000000000000" pitchFamily="2" charset="2"/>
              </a:rPr>
              <a:t>%A  Full name of day</a:t>
            </a:r>
            <a:endParaRPr lang="en-US" dirty="0"/>
          </a:p>
        </p:txBody>
      </p:sp>
    </p:spTree>
    <p:extLst>
      <p:ext uri="{BB962C8B-B14F-4D97-AF65-F5344CB8AC3E}">
        <p14:creationId xmlns:p14="http://schemas.microsoft.com/office/powerpoint/2010/main" val="2832029860"/>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vert="horz" lIns="91440" tIns="45720" rIns="91440" bIns="45720" rtlCol="0">
            <a:normAutofit/>
          </a:bodyPr>
          <a:lstStyle/>
          <a:p>
            <a:r>
              <a:rPr lang="en-US" dirty="0"/>
              <a:t>Conditional Exercises</a:t>
            </a:r>
          </a:p>
          <a:p>
            <a:pPr lvl="1"/>
            <a:r>
              <a:rPr lang="en-US" dirty="0"/>
              <a:t>Write a script that will get the contents of a directory, and output whether the item is a file or a directory</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os.scandir</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os.path.isfile</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os.path.isdir</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3"/>
            <a:endParaRPr lang="en-US" dirty="0"/>
          </a:p>
        </p:txBody>
      </p:sp>
    </p:spTree>
    <p:extLst>
      <p:ext uri="{BB962C8B-B14F-4D97-AF65-F5344CB8AC3E}">
        <p14:creationId xmlns:p14="http://schemas.microsoft.com/office/powerpoint/2010/main" val="3953955423"/>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Pitfalls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normAutofit fontScale="92500" lnSpcReduction="20000"/>
          </a:bodyPr>
          <a:lstStyle/>
          <a:p>
            <a:r>
              <a:rPr lang="en-US" dirty="0"/>
              <a:t>Loops</a:t>
            </a:r>
          </a:p>
          <a:p>
            <a:pPr lvl="1"/>
            <a:r>
              <a:rPr lang="en-US" dirty="0"/>
              <a:t>Deleting items-run loop backwards</a:t>
            </a:r>
          </a:p>
          <a:p>
            <a:r>
              <a:rPr lang="en-US" dirty="0"/>
              <a:t>If-else</a:t>
            </a:r>
          </a:p>
          <a:p>
            <a:pPr lvl="1"/>
            <a:r>
              <a:rPr lang="en-US" dirty="0"/>
              <a:t>Anything other than 0 is true</a:t>
            </a:r>
          </a:p>
          <a:p>
            <a:r>
              <a:rPr lang="en-US" dirty="0"/>
              <a:t>Files</a:t>
            </a:r>
          </a:p>
          <a:p>
            <a:pPr lvl="1"/>
            <a:r>
              <a:rPr lang="en-US" dirty="0"/>
              <a:t>Attempting to open file that is locked</a:t>
            </a:r>
          </a:p>
          <a:p>
            <a:pPr lvl="1"/>
            <a:r>
              <a:rPr lang="en-US" dirty="0"/>
              <a:t>Opening a file in ‘w’ deletes everything</a:t>
            </a:r>
          </a:p>
          <a:p>
            <a:r>
              <a:rPr lang="en-US" dirty="0"/>
              <a:t>Datatype auto conversions</a:t>
            </a:r>
          </a:p>
        </p:txBody>
      </p:sp>
    </p:spTree>
    <p:extLst>
      <p:ext uri="{BB962C8B-B14F-4D97-AF65-F5344CB8AC3E}">
        <p14:creationId xmlns:p14="http://schemas.microsoft.com/office/powerpoint/2010/main" val="29131292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t>Problems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rgbClr val="FFC000"/>
                </a:solidFill>
              </a:rPr>
              <a:t>How can I get around the tedious and complex process of managing memory for my application?</a:t>
            </a:r>
          </a:p>
          <a:p>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chemeClr val="bg1"/>
                </a:solidFill>
              </a:rPr>
              <a:t>In-class exercise:</a:t>
            </a:r>
          </a:p>
          <a:p>
            <a:pPr lvl="1"/>
            <a:r>
              <a:rPr lang="en-US" dirty="0">
                <a:solidFill>
                  <a:schemeClr val="bg1"/>
                </a:solidFill>
              </a:rPr>
              <a:t>Create a variable that holds a customer name</a:t>
            </a:r>
          </a:p>
          <a:p>
            <a:pPr lvl="1"/>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and average </a:t>
            </a:r>
            <a:r>
              <a:rPr lang="en-US"/>
              <a:t>repair times.  </a:t>
            </a:r>
            <a:r>
              <a:rPr lang="en-US" dirty="0"/>
              <a:t>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date,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Jan, Feb, …, Dec (</a:t>
                      </a:r>
                      <a:r>
                        <a:rPr lang="en-US" sz="1400" u="none" strike="noStrike" dirty="0" err="1">
                          <a:solidFill>
                            <a:schemeClr val="tx2">
                              <a:lumMod val="40000"/>
                              <a:lumOff val="60000"/>
                            </a:schemeClr>
                          </a:solidFill>
                          <a:effectLst/>
                        </a:rPr>
                        <a:t>en_US</a:t>
                      </a:r>
                      <a:r>
                        <a:rPr lang="en-US" sz="1400" u="none" strike="noStrike" dirty="0">
                          <a:solidFill>
                            <a:schemeClr val="tx2">
                              <a:lumMod val="40000"/>
                              <a:lumOff val="60000"/>
                            </a:schemeClr>
                          </a:solidFill>
                          <a:effectLst/>
                        </a:rPr>
                        <a:t>);</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dirty="0">
                          <a:solidFill>
                            <a:schemeClr val="tx2">
                              <a:lumMod val="40000"/>
                              <a:lumOff val="60000"/>
                            </a:schemeClr>
                          </a:solidFill>
                          <a:effectLst/>
                        </a:rPr>
                        <a:t>Jan, Feb, …, Dez (de_DE)</a:t>
                      </a:r>
                      <a:endParaRPr lang="pt-BR"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Year without century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a:t>Loops</a:t>
            </a:r>
          </a:p>
          <a:p>
            <a:pPr lvl="2"/>
            <a:r>
              <a:rPr lang="en-US" dirty="0"/>
              <a:t>Used to run a block of code multiple times</a:t>
            </a:r>
          </a:p>
          <a:p>
            <a:pPr lvl="2"/>
            <a:r>
              <a:rPr lang="en-US" dirty="0"/>
              <a:t>Types:</a:t>
            </a:r>
          </a:p>
          <a:p>
            <a:pPr lvl="3"/>
            <a:r>
              <a:rPr lang="en-US" dirty="0"/>
              <a:t>for</a:t>
            </a:r>
          </a:p>
          <a:p>
            <a:pPr lvl="4"/>
            <a:r>
              <a:rPr lang="en-US" dirty="0"/>
              <a:t>Iterates through a collection</a:t>
            </a:r>
          </a:p>
          <a:p>
            <a:pPr lvl="3"/>
            <a:r>
              <a:rPr lang="en-US" dirty="0"/>
              <a:t>while</a:t>
            </a:r>
          </a:p>
          <a:p>
            <a:pPr lvl="4"/>
            <a:r>
              <a:rPr lang="en-US" dirty="0"/>
              <a:t>Iterates until a condition is met</a:t>
            </a:r>
          </a:p>
        </p:txBody>
      </p:sp>
    </p:spTree>
    <p:extLst>
      <p:ext uri="{BB962C8B-B14F-4D97-AF65-F5344CB8AC3E}">
        <p14:creationId xmlns:p14="http://schemas.microsoft.com/office/powerpoint/2010/main" val="2676768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DateTime</a:t>
            </a:r>
            <a:r>
              <a:rPr lang="en-US" dirty="0"/>
              <a:t> Library</a:t>
            </a:r>
          </a:p>
          <a:p>
            <a:pPr lvl="2"/>
            <a:r>
              <a:rPr lang="en-US" dirty="0"/>
              <a:t>Holds dates, times, and datetimes</a:t>
            </a:r>
          </a:p>
          <a:p>
            <a:pPr lvl="2"/>
            <a:r>
              <a:rPr lang="en-US" dirty="0"/>
              <a:t>Arithmetic with datetime objects</a:t>
            </a:r>
          </a:p>
          <a:p>
            <a:pPr lvl="2"/>
            <a:r>
              <a:rPr lang="en-US" dirty="0"/>
              <a:t>Key functions thus far:</a:t>
            </a:r>
          </a:p>
          <a:p>
            <a:pPr lvl="3"/>
            <a:r>
              <a:rPr lang="en-US" dirty="0" err="1"/>
              <a:t>strptime</a:t>
            </a:r>
            <a:r>
              <a:rPr lang="en-US" dirty="0"/>
              <a:t>() </a:t>
            </a:r>
            <a:r>
              <a:rPr lang="en-US" dirty="0">
                <a:sym typeface="Wingdings" panose="05000000000000000000" pitchFamily="2" charset="2"/>
              </a:rPr>
              <a:t> Get datetime from string</a:t>
            </a:r>
            <a:endParaRPr lang="en-US" dirty="0"/>
          </a:p>
          <a:p>
            <a:pPr lvl="3"/>
            <a:r>
              <a:rPr lang="en-US" dirty="0" err="1"/>
              <a:t>strftime</a:t>
            </a:r>
            <a:r>
              <a:rPr lang="en-US" dirty="0"/>
              <a:t>() </a:t>
            </a:r>
            <a:r>
              <a:rPr lang="en-US" dirty="0">
                <a:sym typeface="Wingdings" panose="05000000000000000000" pitchFamily="2" charset="2"/>
              </a:rPr>
              <a:t> Get string from datetime</a:t>
            </a:r>
            <a:endParaRPr lang="en-US" dirty="0"/>
          </a:p>
          <a:p>
            <a:pPr lvl="3"/>
            <a:r>
              <a:rPr lang="en-US" dirty="0" err="1"/>
              <a:t>timedelta</a:t>
            </a:r>
            <a:r>
              <a:rPr lang="en-US" dirty="0"/>
              <a:t>() </a:t>
            </a:r>
            <a:r>
              <a:rPr lang="en-US" dirty="0">
                <a:sym typeface="Wingdings" panose="05000000000000000000" pitchFamily="2" charset="2"/>
              </a:rPr>
              <a:t> datetime arithmetic</a:t>
            </a:r>
          </a:p>
          <a:p>
            <a:pPr lvl="2"/>
            <a:r>
              <a:rPr lang="en-US" dirty="0">
                <a:sym typeface="Wingdings" panose="05000000000000000000" pitchFamily="2" charset="2"/>
              </a:rPr>
              <a:t>Drawback: </a:t>
            </a:r>
            <a:r>
              <a:rPr lang="en-US" dirty="0" err="1">
                <a:sym typeface="Wingdings" panose="05000000000000000000" pitchFamily="2" charset="2"/>
              </a:rPr>
              <a:t>timedelta</a:t>
            </a:r>
            <a:r>
              <a:rPr lang="en-US" dirty="0">
                <a:sym typeface="Wingdings" panose="05000000000000000000" pitchFamily="2" charset="2"/>
              </a:rPr>
              <a:t>() only has periods up to a week</a:t>
            </a:r>
          </a:p>
          <a:p>
            <a:pPr lvl="3"/>
            <a:r>
              <a:rPr lang="en-US" dirty="0">
                <a:sym typeface="Wingdings" panose="05000000000000000000" pitchFamily="2" charset="2"/>
              </a:rPr>
              <a:t>Averaging issues converting smaller time periods</a:t>
            </a:r>
            <a:endParaRPr lang="en-US" dirty="0"/>
          </a:p>
        </p:txBody>
      </p:sp>
    </p:spTree>
    <p:extLst>
      <p:ext uri="{BB962C8B-B14F-4D97-AF65-F5344CB8AC3E}">
        <p14:creationId xmlns:p14="http://schemas.microsoft.com/office/powerpoint/2010/main" val="305829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DateUtil</a:t>
            </a:r>
            <a:r>
              <a:rPr lang="en-US" dirty="0"/>
              <a:t> Library</a:t>
            </a:r>
          </a:p>
          <a:p>
            <a:pPr lvl="2"/>
            <a:r>
              <a:rPr lang="en-US" dirty="0"/>
              <a:t>Similar to </a:t>
            </a:r>
            <a:r>
              <a:rPr lang="en-US" dirty="0" err="1"/>
              <a:t>DateTime</a:t>
            </a:r>
            <a:r>
              <a:rPr lang="en-US" dirty="0"/>
              <a:t> library</a:t>
            </a:r>
          </a:p>
          <a:p>
            <a:pPr lvl="2"/>
            <a:r>
              <a:rPr lang="en-US" dirty="0"/>
              <a:t>Compatible with </a:t>
            </a:r>
            <a:r>
              <a:rPr lang="en-US" dirty="0" err="1"/>
              <a:t>DateTime</a:t>
            </a:r>
            <a:r>
              <a:rPr lang="en-US" dirty="0"/>
              <a:t> objects</a:t>
            </a:r>
          </a:p>
          <a:p>
            <a:pPr lvl="2"/>
            <a:r>
              <a:rPr lang="en-US" dirty="0"/>
              <a:t>Strength: Periods of time &gt; week</a:t>
            </a:r>
          </a:p>
          <a:p>
            <a:pPr lvl="2"/>
            <a:r>
              <a:rPr lang="en-US" dirty="0" err="1"/>
              <a:t>relativedelta</a:t>
            </a:r>
            <a:r>
              <a:rPr lang="en-US" dirty="0"/>
              <a:t>() </a:t>
            </a:r>
            <a:r>
              <a:rPr lang="en-US" dirty="0">
                <a:sym typeface="Wingdings" panose="05000000000000000000" pitchFamily="2" charset="2"/>
              </a:rPr>
              <a:t> equivalent of </a:t>
            </a:r>
            <a:r>
              <a:rPr lang="en-US" dirty="0" err="1">
                <a:sym typeface="Wingdings" panose="05000000000000000000" pitchFamily="2" charset="2"/>
              </a:rPr>
              <a:t>timedelta</a:t>
            </a:r>
            <a:r>
              <a:rPr lang="en-US" dirty="0">
                <a:sym typeface="Wingdings" panose="05000000000000000000" pitchFamily="2" charset="2"/>
              </a:rPr>
              <a:t>()</a:t>
            </a:r>
          </a:p>
          <a:p>
            <a:pPr lvl="3"/>
            <a:r>
              <a:rPr lang="en-US" dirty="0">
                <a:sym typeface="Wingdings" panose="05000000000000000000" pitchFamily="2" charset="2"/>
              </a:rPr>
              <a:t>Can use time periods up to a year</a:t>
            </a:r>
            <a:endParaRPr lang="en-US" dirty="0"/>
          </a:p>
        </p:txBody>
      </p:sp>
    </p:spTree>
    <p:extLst>
      <p:ext uri="{BB962C8B-B14F-4D97-AF65-F5344CB8AC3E}">
        <p14:creationId xmlns:p14="http://schemas.microsoft.com/office/powerpoint/2010/main" val="335277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File Preview</a:t>
            </a:r>
          </a:p>
        </p:txBody>
      </p:sp>
      <p:sp>
        <p:nvSpPr>
          <p:cNvPr id="3" name="Content Placeholder 2"/>
          <p:cNvSpPr>
            <a:spLocks noGrp="1"/>
          </p:cNvSpPr>
          <p:nvPr>
            <p:ph idx="1"/>
          </p:nvPr>
        </p:nvSpPr>
        <p:spPr/>
        <p:txBody>
          <a:bodyPr>
            <a:normAutofit/>
          </a:bodyPr>
          <a:lstStyle/>
          <a:p>
            <a:r>
              <a:rPr lang="en-US" dirty="0"/>
              <a:t>Open</a:t>
            </a:r>
          </a:p>
          <a:p>
            <a:pPr lvl="1"/>
            <a:r>
              <a:rPr lang="en-US" dirty="0"/>
              <a:t>Used to open a file</a:t>
            </a:r>
          </a:p>
          <a:p>
            <a:pPr lvl="1"/>
            <a:r>
              <a:rPr lang="en-US" dirty="0"/>
              <a:t>Need path to file</a:t>
            </a:r>
          </a:p>
          <a:p>
            <a:pPr lvl="1"/>
            <a:r>
              <a:rPr lang="en-US" dirty="0"/>
              <a:t>Need file “mode”</a:t>
            </a:r>
          </a:p>
          <a:p>
            <a:pPr lvl="1"/>
            <a:r>
              <a:rPr lang="en-US" dirty="0"/>
              <a:t>Outputs file handle</a:t>
            </a:r>
          </a:p>
          <a:p>
            <a:pPr lvl="1"/>
            <a:r>
              <a:rPr lang="en-US" dirty="0"/>
              <a:t>Preferred way to use is with “with” statement</a:t>
            </a:r>
          </a:p>
          <a:p>
            <a:pPr lvl="1"/>
            <a:r>
              <a:rPr lang="en-US" dirty="0"/>
              <a:t>See “.\Class Examples\File Access Examples\File Access Tutorial.py”</a:t>
            </a:r>
          </a:p>
        </p:txBody>
      </p:sp>
    </p:spTree>
    <p:extLst>
      <p:ext uri="{BB962C8B-B14F-4D97-AF65-F5344CB8AC3E}">
        <p14:creationId xmlns:p14="http://schemas.microsoft.com/office/powerpoint/2010/main" val="131534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Up to this point:</a:t>
            </a:r>
          </a:p>
          <a:p>
            <a:pPr lvl="1"/>
            <a:r>
              <a:rPr lang="en-US" dirty="0"/>
              <a:t>Bare necessities of programming covered</a:t>
            </a:r>
          </a:p>
          <a:p>
            <a:pPr lvl="1"/>
            <a:r>
              <a:rPr lang="en-US" dirty="0"/>
              <a:t>The rest is convenience and efficiency</a:t>
            </a:r>
          </a:p>
        </p:txBody>
      </p:sp>
    </p:spTree>
    <p:extLst>
      <p:ext uri="{BB962C8B-B14F-4D97-AF65-F5344CB8AC3E}">
        <p14:creationId xmlns:p14="http://schemas.microsoft.com/office/powerpoint/2010/main" val="41208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Covered:</a:t>
            </a:r>
          </a:p>
          <a:p>
            <a:pPr lvl="1"/>
            <a:r>
              <a:rPr lang="en-US" dirty="0"/>
              <a:t>Data storage</a:t>
            </a:r>
          </a:p>
          <a:p>
            <a:pPr lvl="1"/>
            <a:r>
              <a:rPr lang="en-US" dirty="0"/>
              <a:t>Data types</a:t>
            </a:r>
          </a:p>
          <a:p>
            <a:pPr lvl="1"/>
            <a:r>
              <a:rPr lang="en-US" dirty="0"/>
              <a:t>Labeled data</a:t>
            </a:r>
          </a:p>
          <a:p>
            <a:pPr lvl="1"/>
            <a:r>
              <a:rPr lang="en-US" dirty="0"/>
              <a:t>Collections</a:t>
            </a:r>
          </a:p>
          <a:p>
            <a:pPr lvl="1"/>
            <a:r>
              <a:rPr lang="en-US" dirty="0"/>
              <a:t>Data manipulation</a:t>
            </a:r>
          </a:p>
          <a:p>
            <a:pPr lvl="1"/>
            <a:r>
              <a:rPr lang="en-US" dirty="0"/>
              <a:t>Iterating through values, or until condition is met</a:t>
            </a:r>
          </a:p>
          <a:p>
            <a:pPr lvl="1"/>
            <a:r>
              <a:rPr lang="en-US" dirty="0"/>
              <a:t>Decision making/branching</a:t>
            </a:r>
          </a:p>
          <a:p>
            <a:pPr lvl="1"/>
            <a:r>
              <a:rPr lang="en-US" dirty="0"/>
              <a:t>Manipulating files</a:t>
            </a:r>
          </a:p>
        </p:txBody>
      </p:sp>
    </p:spTree>
    <p:extLst>
      <p:ext uri="{BB962C8B-B14F-4D97-AF65-F5344CB8AC3E}">
        <p14:creationId xmlns:p14="http://schemas.microsoft.com/office/powerpoint/2010/main" val="800536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Covered:</a:t>
            </a:r>
          </a:p>
          <a:p>
            <a:pPr lvl="1"/>
            <a:r>
              <a:rPr lang="en-US" dirty="0"/>
              <a:t>Even covered some extra libraries</a:t>
            </a:r>
          </a:p>
        </p:txBody>
      </p:sp>
    </p:spTree>
    <p:extLst>
      <p:ext uri="{BB962C8B-B14F-4D97-AF65-F5344CB8AC3E}">
        <p14:creationId xmlns:p14="http://schemas.microsoft.com/office/powerpoint/2010/main" val="915794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925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so I can change the code in one place versus a million?</a:t>
            </a:r>
          </a:p>
          <a:p>
            <a:pPr lvl="1"/>
            <a:endParaRPr lang="en-US" dirty="0"/>
          </a:p>
        </p:txBody>
      </p:sp>
    </p:spTree>
    <p:extLst>
      <p:ext uri="{BB962C8B-B14F-4D97-AF65-F5344CB8AC3E}">
        <p14:creationId xmlns:p14="http://schemas.microsoft.com/office/powerpoint/2010/main" val="3281588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high-level </a:t>
            </a:r>
            <a:r>
              <a:rPr lang="en-US"/>
              <a:t>ideas of </a:t>
            </a:r>
            <a:r>
              <a:rPr lang="en-US" dirty="0"/>
              <a:t>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Functions create a named, reusable section of code</a:t>
            </a:r>
          </a:p>
        </p:txBody>
      </p:sp>
    </p:spTree>
    <p:extLst>
      <p:ext uri="{BB962C8B-B14F-4D97-AF65-F5344CB8AC3E}">
        <p14:creationId xmlns:p14="http://schemas.microsoft.com/office/powerpoint/2010/main" val="3005488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5" name="Picture 4">
            <a:extLst>
              <a:ext uri="{FF2B5EF4-FFF2-40B4-BE49-F238E27FC236}">
                <a16:creationId xmlns:a16="http://schemas.microsoft.com/office/drawing/2014/main" id="{A9C500B0-B5FC-479C-914F-EA7F63AF1560}"/>
              </a:ext>
            </a:extLst>
          </p:cNvPr>
          <p:cNvPicPr>
            <a:picLocks noChangeAspect="1"/>
          </p:cNvPicPr>
          <p:nvPr/>
        </p:nvPicPr>
        <p:blipFill>
          <a:blip r:embed="rId3"/>
          <a:stretch>
            <a:fillRect/>
          </a:stretch>
        </p:blipFill>
        <p:spPr>
          <a:xfrm>
            <a:off x="1433512" y="2495835"/>
            <a:ext cx="6276975" cy="3838575"/>
          </a:xfrm>
          <a:prstGeom prst="rect">
            <a:avLst/>
          </a:prstGeom>
        </p:spPr>
      </p:pic>
    </p:spTree>
    <p:extLst>
      <p:ext uri="{BB962C8B-B14F-4D97-AF65-F5344CB8AC3E}">
        <p14:creationId xmlns:p14="http://schemas.microsoft.com/office/powerpoint/2010/main" val="3275770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have inputs</a:t>
            </a:r>
          </a:p>
        </p:txBody>
      </p:sp>
      <p:pic>
        <p:nvPicPr>
          <p:cNvPr id="4" name="Picture 3">
            <a:extLst>
              <a:ext uri="{FF2B5EF4-FFF2-40B4-BE49-F238E27FC236}">
                <a16:creationId xmlns:a16="http://schemas.microsoft.com/office/drawing/2014/main" id="{2D50FE5B-8468-4EB1-8AB6-F19298F0960B}"/>
              </a:ext>
            </a:extLst>
          </p:cNvPr>
          <p:cNvPicPr>
            <a:picLocks noChangeAspect="1"/>
          </p:cNvPicPr>
          <p:nvPr/>
        </p:nvPicPr>
        <p:blipFill>
          <a:blip r:embed="rId3"/>
          <a:stretch>
            <a:fillRect/>
          </a:stretch>
        </p:blipFill>
        <p:spPr>
          <a:xfrm>
            <a:off x="1600200" y="3435849"/>
            <a:ext cx="5934075" cy="2085975"/>
          </a:xfrm>
          <a:prstGeom prst="rect">
            <a:avLst/>
          </a:prstGeom>
        </p:spPr>
      </p:pic>
    </p:spTree>
    <p:extLst>
      <p:ext uri="{BB962C8B-B14F-4D97-AF65-F5344CB8AC3E}">
        <p14:creationId xmlns:p14="http://schemas.microsoft.com/office/powerpoint/2010/main" val="3043250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have outputs</a:t>
            </a:r>
          </a:p>
        </p:txBody>
      </p:sp>
      <p:pic>
        <p:nvPicPr>
          <p:cNvPr id="5" name="Picture 4">
            <a:extLst>
              <a:ext uri="{FF2B5EF4-FFF2-40B4-BE49-F238E27FC236}">
                <a16:creationId xmlns:a16="http://schemas.microsoft.com/office/drawing/2014/main" id="{7E0764FD-A783-4E53-AF18-DDCA16372E78}"/>
              </a:ext>
            </a:extLst>
          </p:cNvPr>
          <p:cNvPicPr>
            <a:picLocks noChangeAspect="1"/>
          </p:cNvPicPr>
          <p:nvPr/>
        </p:nvPicPr>
        <p:blipFill>
          <a:blip r:embed="rId3"/>
          <a:stretch>
            <a:fillRect/>
          </a:stretch>
        </p:blipFill>
        <p:spPr>
          <a:xfrm>
            <a:off x="1633537" y="3733800"/>
            <a:ext cx="5876925" cy="1400175"/>
          </a:xfrm>
          <a:prstGeom prst="rect">
            <a:avLst/>
          </a:prstGeom>
        </p:spPr>
      </p:pic>
    </p:spTree>
    <p:extLst>
      <p:ext uri="{BB962C8B-B14F-4D97-AF65-F5344CB8AC3E}">
        <p14:creationId xmlns:p14="http://schemas.microsoft.com/office/powerpoint/2010/main" val="2089065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do not have to have code in them</a:t>
            </a:r>
          </a:p>
          <a:p>
            <a:pPr lvl="2"/>
            <a:r>
              <a:rPr lang="en-US" dirty="0"/>
              <a:t>Can be used as a place holder for future code</a:t>
            </a:r>
          </a:p>
          <a:p>
            <a:pPr lvl="2"/>
            <a:r>
              <a:rPr lang="en-US" dirty="0"/>
              <a:t>Helps plan out what needs done</a:t>
            </a:r>
          </a:p>
        </p:txBody>
      </p:sp>
      <p:pic>
        <p:nvPicPr>
          <p:cNvPr id="5" name="Picture 4">
            <a:extLst>
              <a:ext uri="{FF2B5EF4-FFF2-40B4-BE49-F238E27FC236}">
                <a16:creationId xmlns:a16="http://schemas.microsoft.com/office/drawing/2014/main" id="{B1CF787C-8B37-48F3-8659-13AF46448EFB}"/>
              </a:ext>
            </a:extLst>
          </p:cNvPr>
          <p:cNvPicPr>
            <a:picLocks noChangeAspect="1"/>
          </p:cNvPicPr>
          <p:nvPr/>
        </p:nvPicPr>
        <p:blipFill>
          <a:blip r:embed="rId3"/>
          <a:stretch>
            <a:fillRect/>
          </a:stretch>
        </p:blipFill>
        <p:spPr>
          <a:xfrm>
            <a:off x="1671637" y="4191000"/>
            <a:ext cx="5800725" cy="1323975"/>
          </a:xfrm>
          <a:prstGeom prst="rect">
            <a:avLst/>
          </a:prstGeom>
        </p:spPr>
      </p:pic>
    </p:spTree>
    <p:extLst>
      <p:ext uri="{BB962C8B-B14F-4D97-AF65-F5344CB8AC3E}">
        <p14:creationId xmlns:p14="http://schemas.microsoft.com/office/powerpoint/2010/main" val="3984916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Allow local, temporary variables to be utilized</a:t>
            </a:r>
          </a:p>
          <a:p>
            <a:pPr lvl="2"/>
            <a:r>
              <a:rPr lang="en-US" dirty="0"/>
              <a:t>Deleted once the function has been used</a:t>
            </a:r>
          </a:p>
        </p:txBody>
      </p:sp>
      <p:pic>
        <p:nvPicPr>
          <p:cNvPr id="4" name="Picture 3">
            <a:extLst>
              <a:ext uri="{FF2B5EF4-FFF2-40B4-BE49-F238E27FC236}">
                <a16:creationId xmlns:a16="http://schemas.microsoft.com/office/drawing/2014/main" id="{06C538D2-3FF8-4C1A-A41B-576C101F0D99}"/>
              </a:ext>
            </a:extLst>
          </p:cNvPr>
          <p:cNvPicPr>
            <a:picLocks noChangeAspect="1"/>
          </p:cNvPicPr>
          <p:nvPr/>
        </p:nvPicPr>
        <p:blipFill rotWithShape="1">
          <a:blip r:embed="rId3"/>
          <a:srcRect l="591"/>
          <a:stretch/>
        </p:blipFill>
        <p:spPr>
          <a:xfrm>
            <a:off x="990600" y="4038600"/>
            <a:ext cx="7205662" cy="1857375"/>
          </a:xfrm>
          <a:prstGeom prst="rect">
            <a:avLst/>
          </a:prstGeom>
        </p:spPr>
      </p:pic>
    </p:spTree>
    <p:extLst>
      <p:ext uri="{BB962C8B-B14F-4D97-AF65-F5344CB8AC3E}">
        <p14:creationId xmlns:p14="http://schemas.microsoft.com/office/powerpoint/2010/main" val="2458399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Scope</a:t>
            </a:r>
          </a:p>
          <a:p>
            <a:pPr lvl="1"/>
            <a:r>
              <a:rPr lang="en-US" dirty="0"/>
              <a:t>Tells what variables and objects are available in what section of code</a:t>
            </a:r>
          </a:p>
          <a:p>
            <a:pPr lvl="1"/>
            <a:r>
              <a:rPr lang="en-US" dirty="0"/>
              <a:t>In general:</a:t>
            </a:r>
          </a:p>
          <a:p>
            <a:pPr lvl="2"/>
            <a:r>
              <a:rPr lang="en-US" dirty="0"/>
              <a:t>Global scope</a:t>
            </a:r>
          </a:p>
          <a:p>
            <a:pPr lvl="2"/>
            <a:r>
              <a:rPr lang="en-US" dirty="0"/>
              <a:t>Local scope</a:t>
            </a:r>
          </a:p>
          <a:p>
            <a:pPr lvl="1"/>
            <a:r>
              <a:rPr lang="en-US"/>
              <a:t>More later</a:t>
            </a:r>
            <a:endParaRPr lang="en-US" dirty="0"/>
          </a:p>
        </p:txBody>
      </p:sp>
    </p:spTree>
    <p:extLst>
      <p:ext uri="{BB962C8B-B14F-4D97-AF65-F5344CB8AC3E}">
        <p14:creationId xmlns:p14="http://schemas.microsoft.com/office/powerpoint/2010/main" val="6526436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Returns nothing (None in python)</a:t>
            </a:r>
          </a:p>
          <a:p>
            <a:pPr lvl="2"/>
            <a:r>
              <a:rPr lang="en-US" dirty="0"/>
              <a:t>Function still does something</a:t>
            </a:r>
          </a:p>
          <a:p>
            <a:pPr lvl="2"/>
            <a:endParaRPr lang="en-US" dirty="0"/>
          </a:p>
        </p:txBody>
      </p:sp>
      <p:pic>
        <p:nvPicPr>
          <p:cNvPr id="4" name="Picture 3">
            <a:extLst>
              <a:ext uri="{FF2B5EF4-FFF2-40B4-BE49-F238E27FC236}">
                <a16:creationId xmlns:a16="http://schemas.microsoft.com/office/drawing/2014/main" id="{7DF8E89E-92FA-4A33-B29C-54C4E842409A}"/>
              </a:ext>
            </a:extLst>
          </p:cNvPr>
          <p:cNvPicPr>
            <a:picLocks noChangeAspect="1"/>
          </p:cNvPicPr>
          <p:nvPr/>
        </p:nvPicPr>
        <p:blipFill>
          <a:blip r:embed="rId3"/>
          <a:stretch>
            <a:fillRect/>
          </a:stretch>
        </p:blipFill>
        <p:spPr>
          <a:xfrm>
            <a:off x="1766887" y="4419600"/>
            <a:ext cx="5610225" cy="1171575"/>
          </a:xfrm>
          <a:prstGeom prst="rect">
            <a:avLst/>
          </a:prstGeom>
        </p:spPr>
      </p:pic>
    </p:spTree>
    <p:extLst>
      <p:ext uri="{BB962C8B-B14F-4D97-AF65-F5344CB8AC3E}">
        <p14:creationId xmlns:p14="http://schemas.microsoft.com/office/powerpoint/2010/main" val="2704737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this one piece of code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dirty="0"/>
              <a:t>In-class example: ./Class Examples/Function 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43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this piece of code just once, so I can change the code in one place versus a million?</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Guess what the code does on the next slide (Google is allowed)</a:t>
            </a:r>
          </a:p>
        </p:txBody>
      </p:sp>
    </p:spTree>
    <p:extLst>
      <p:ext uri="{BB962C8B-B14F-4D97-AF65-F5344CB8AC3E}">
        <p14:creationId xmlns:p14="http://schemas.microsoft.com/office/powerpoint/2010/main" val="39252613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6" name="Picture 5">
            <a:extLst>
              <a:ext uri="{FF2B5EF4-FFF2-40B4-BE49-F238E27FC236}">
                <a16:creationId xmlns:a16="http://schemas.microsoft.com/office/drawing/2014/main" id="{65B4DD10-6E46-47FF-9A22-FFFA834E3F44}"/>
              </a:ext>
            </a:extLst>
          </p:cNvPr>
          <p:cNvPicPr>
            <a:picLocks noChangeAspect="1"/>
          </p:cNvPicPr>
          <p:nvPr/>
        </p:nvPicPr>
        <p:blipFill rotWithShape="1">
          <a:blip r:embed="rId3"/>
          <a:srcRect l="452"/>
          <a:stretch/>
        </p:blipFill>
        <p:spPr>
          <a:xfrm>
            <a:off x="683230" y="2209800"/>
            <a:ext cx="7813069" cy="4542944"/>
          </a:xfrm>
          <a:prstGeom prst="rect">
            <a:avLst/>
          </a:prstGeom>
        </p:spPr>
      </p:pic>
    </p:spTree>
    <p:extLst>
      <p:ext uri="{BB962C8B-B14F-4D97-AF65-F5344CB8AC3E}">
        <p14:creationId xmlns:p14="http://schemas.microsoft.com/office/powerpoint/2010/main" val="2014954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How about now?</a:t>
            </a:r>
          </a:p>
        </p:txBody>
      </p:sp>
    </p:spTree>
    <p:extLst>
      <p:ext uri="{BB962C8B-B14F-4D97-AF65-F5344CB8AC3E}">
        <p14:creationId xmlns:p14="http://schemas.microsoft.com/office/powerpoint/2010/main" val="24476150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5" name="Picture 4">
            <a:extLst>
              <a:ext uri="{FF2B5EF4-FFF2-40B4-BE49-F238E27FC236}">
                <a16:creationId xmlns:a16="http://schemas.microsoft.com/office/drawing/2014/main" id="{188F355B-441E-4E5F-BF11-9F91E7E5D220}"/>
              </a:ext>
            </a:extLst>
          </p:cNvPr>
          <p:cNvPicPr>
            <a:picLocks noChangeAspect="1"/>
          </p:cNvPicPr>
          <p:nvPr/>
        </p:nvPicPr>
        <p:blipFill>
          <a:blip r:embed="rId3"/>
          <a:stretch>
            <a:fillRect/>
          </a:stretch>
        </p:blipFill>
        <p:spPr>
          <a:xfrm>
            <a:off x="381000" y="2209800"/>
            <a:ext cx="8382000" cy="4543648"/>
          </a:xfrm>
          <a:prstGeom prst="rect">
            <a:avLst/>
          </a:prstGeom>
        </p:spPr>
      </p:pic>
    </p:spTree>
    <p:extLst>
      <p:ext uri="{BB962C8B-B14F-4D97-AF65-F5344CB8AC3E}">
        <p14:creationId xmlns:p14="http://schemas.microsoft.com/office/powerpoint/2010/main" val="41480429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Review of function code thus far can be found in the files at ./Class Examples/Example Functions.py</a:t>
            </a:r>
          </a:p>
        </p:txBody>
      </p:sp>
    </p:spTree>
    <p:extLst>
      <p:ext uri="{BB962C8B-B14F-4D97-AF65-F5344CB8AC3E}">
        <p14:creationId xmlns:p14="http://schemas.microsoft.com/office/powerpoint/2010/main" val="5906118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Quick review examples</a:t>
            </a:r>
          </a:p>
          <a:p>
            <a:pPr lvl="1"/>
            <a:r>
              <a:rPr lang="en-US" dirty="0"/>
              <a:t>What is a function?</a:t>
            </a:r>
          </a:p>
          <a:p>
            <a:pPr lvl="1"/>
            <a:r>
              <a:rPr lang="en-US" dirty="0"/>
              <a:t>Define function</a:t>
            </a:r>
          </a:p>
          <a:p>
            <a:pPr lvl="1"/>
            <a:r>
              <a:rPr lang="en-US" dirty="0"/>
              <a:t>Call function</a:t>
            </a:r>
          </a:p>
          <a:p>
            <a:pPr lvl="1"/>
            <a:r>
              <a:rPr lang="en-US" dirty="0"/>
              <a:t>Function with inputs</a:t>
            </a:r>
          </a:p>
          <a:p>
            <a:pPr lvl="1"/>
            <a:r>
              <a:rPr lang="en-US" dirty="0"/>
              <a:t>Function with return value</a:t>
            </a:r>
          </a:p>
          <a:p>
            <a:pPr lvl="1"/>
            <a:r>
              <a:rPr lang="en-US" dirty="0"/>
              <a:t>Void functions</a:t>
            </a:r>
          </a:p>
          <a:p>
            <a:pPr lvl="1"/>
            <a:endParaRPr lang="en-US" dirty="0"/>
          </a:p>
        </p:txBody>
      </p:sp>
    </p:spTree>
    <p:extLst>
      <p:ext uri="{BB962C8B-B14F-4D97-AF65-F5344CB8AC3E}">
        <p14:creationId xmlns:p14="http://schemas.microsoft.com/office/powerpoint/2010/main" val="21941581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421491812"/>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1775</TotalTime>
  <Words>5239</Words>
  <Application>Microsoft Office PowerPoint</Application>
  <PresentationFormat>On-screen Show (4:3)</PresentationFormat>
  <Paragraphs>903</Paragraphs>
  <Slides>139</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139</vt:i4>
      </vt:variant>
    </vt:vector>
  </HeadingPairs>
  <TitlesOfParts>
    <vt:vector size="146" baseType="lpstr">
      <vt:lpstr>Arial</vt:lpstr>
      <vt:lpstr>Arial Unicode MS</vt:lpstr>
      <vt:lpstr>Calibri</vt:lpstr>
      <vt:lpstr>Consolas</vt:lpstr>
      <vt:lpstr>Source Code Pro</vt:lpstr>
      <vt:lpstr>Office Theme</vt:lpstr>
      <vt:lpstr>1_Office Theme</vt:lpstr>
      <vt:lpstr>Python Review and Tutorial</vt:lpstr>
      <vt:lpstr>Intent of Class</vt:lpstr>
      <vt:lpstr>Overview</vt:lpstr>
      <vt:lpstr>Review of Basics</vt:lpstr>
      <vt:lpstr>Environments</vt:lpstr>
      <vt:lpstr>Environments</vt:lpstr>
      <vt:lpstr>Environments</vt:lpstr>
      <vt:lpstr>Environments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Basic Properties</vt:lpstr>
      <vt:lpstr>Basic Properties</vt:lpstr>
      <vt:lpstr>Primitive Variables</vt:lpstr>
      <vt:lpstr>Primitive Variables</vt:lpstr>
      <vt:lpstr>Primitive Variables</vt:lpstr>
      <vt:lpstr>Primitive Variables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vt:lpstr>
      <vt:lpstr>Review</vt:lpstr>
      <vt:lpstr>Review</vt:lpstr>
      <vt:lpstr>Open File Preview</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Dates</vt:lpstr>
      <vt:lpstr>Working with Dates</vt:lpstr>
      <vt:lpstr>Working with Dates</vt:lpstr>
      <vt:lpstr>Working with Dates</vt:lpstr>
      <vt:lpstr>Bookmark</vt:lpstr>
      <vt:lpstr>Review of Fundamentals</vt:lpstr>
      <vt:lpstr>Review of Fundamentals</vt:lpstr>
      <vt:lpstr>Review of Fundamentals</vt:lpstr>
      <vt:lpstr>Review of Fundamentals</vt:lpstr>
      <vt:lpstr>Review of Fundamentals</vt:lpstr>
      <vt:lpstr>Review of Fundamentals</vt:lpstr>
      <vt:lpstr>Review of Fundamentals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Mini Project</vt:lpstr>
      <vt:lpstr>Pitfalls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477</cp:revision>
  <dcterms:created xsi:type="dcterms:W3CDTF">2018-01-12T01:50:51Z</dcterms:created>
  <dcterms:modified xsi:type="dcterms:W3CDTF">2020-09-22T16:37:33Z</dcterms:modified>
</cp:coreProperties>
</file>